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1"/>
  </p:notesMasterIdLst>
  <p:sldIdLst>
    <p:sldId id="256" r:id="rId2"/>
    <p:sldId id="302" r:id="rId3"/>
    <p:sldId id="313" r:id="rId4"/>
    <p:sldId id="314" r:id="rId5"/>
    <p:sldId id="316" r:id="rId6"/>
    <p:sldId id="317" r:id="rId7"/>
    <p:sldId id="318" r:id="rId8"/>
    <p:sldId id="303" r:id="rId9"/>
    <p:sldId id="304" r:id="rId10"/>
    <p:sldId id="336" r:id="rId11"/>
    <p:sldId id="305" r:id="rId12"/>
    <p:sldId id="355" r:id="rId13"/>
    <p:sldId id="360" r:id="rId14"/>
    <p:sldId id="308" r:id="rId15"/>
    <p:sldId id="309" r:id="rId16"/>
    <p:sldId id="344" r:id="rId17"/>
    <p:sldId id="310" r:id="rId18"/>
    <p:sldId id="356" r:id="rId19"/>
    <p:sldId id="359" r:id="rId20"/>
    <p:sldId id="265" r:id="rId21"/>
    <p:sldId id="271" r:id="rId22"/>
    <p:sldId id="348" r:id="rId23"/>
    <p:sldId id="259" r:id="rId24"/>
    <p:sldId id="283" r:id="rId25"/>
    <p:sldId id="282" r:id="rId26"/>
    <p:sldId id="358" r:id="rId27"/>
    <p:sldId id="284" r:id="rId28"/>
    <p:sldId id="285" r:id="rId29"/>
    <p:sldId id="353" r:id="rId30"/>
    <p:sldId id="287" r:id="rId31"/>
    <p:sldId id="288" r:id="rId32"/>
    <p:sldId id="357" r:id="rId33"/>
    <p:sldId id="290" r:id="rId34"/>
    <p:sldId id="296" r:id="rId35"/>
    <p:sldId id="320" r:id="rId36"/>
    <p:sldId id="319" r:id="rId37"/>
    <p:sldId id="333" r:id="rId38"/>
    <p:sldId id="324" r:id="rId39"/>
    <p:sldId id="325" r:id="rId40"/>
    <p:sldId id="327" r:id="rId41"/>
    <p:sldId id="326" r:id="rId42"/>
    <p:sldId id="328" r:id="rId43"/>
    <p:sldId id="329" r:id="rId44"/>
    <p:sldId id="330" r:id="rId45"/>
    <p:sldId id="331" r:id="rId46"/>
    <p:sldId id="361" r:id="rId47"/>
    <p:sldId id="362" r:id="rId48"/>
    <p:sldId id="363" r:id="rId49"/>
    <p:sldId id="364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23" autoAdjust="0"/>
  </p:normalViewPr>
  <p:slideViewPr>
    <p:cSldViewPr snapToGrid="0" snapToObjects="1">
      <p:cViewPr>
        <p:scale>
          <a:sx n="147" d="100"/>
          <a:sy n="147" d="100"/>
        </p:scale>
        <p:origin x="-520" y="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D699C-B650-0449-AAEA-2AD8C51E8868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BB554-7D12-4E41-8B26-FA6E600F0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52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B554-7D12-4E41-8B26-FA6E600F0D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4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this</a:t>
            </a:r>
            <a:r>
              <a:rPr lang="en-US" baseline="0" dirty="0" smtClean="0"/>
              <a:t> example, </a:t>
            </a:r>
            <a:r>
              <a:rPr lang="en-US" dirty="0" smtClean="0"/>
              <a:t>the proximal radius</a:t>
            </a:r>
            <a:r>
              <a:rPr lang="en-US" baseline="0" dirty="0" smtClean="0"/>
              <a:t> is defined, but it is not used to define the joint centers since the proximal end joint center is already defined.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B554-7D12-4E41-8B26-FA6E600F0D2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14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this</a:t>
            </a:r>
            <a:r>
              <a:rPr lang="en-US" baseline="0" dirty="0" smtClean="0"/>
              <a:t> example, </a:t>
            </a:r>
            <a:r>
              <a:rPr lang="en-US" dirty="0" smtClean="0"/>
              <a:t>the proximal radius</a:t>
            </a:r>
            <a:r>
              <a:rPr lang="en-US" baseline="0" dirty="0" smtClean="0"/>
              <a:t> is defined, but it is not used to define the joint centers since the proximal end joint center is already defined.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BB554-7D12-4E41-8B26-FA6E600F0D2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3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6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88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58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6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4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9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00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7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4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1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1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10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A370D-A322-3C49-9002-C9ED680FAB5D}" type="datetimeFigureOut">
              <a:rPr lang="en-US" smtClean="0"/>
              <a:t>12/20/13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09F46-99B4-754D-9CF4-4894DDB5E90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ng bar logo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2797"/>
            <a:ext cx="9144000" cy="65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3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lnk9ozE2mP8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Joint Center Definition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How does V3D define the joint center based on the user defined proximal and distal targets?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82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2495534" y="1754853"/>
            <a:ext cx="2131417" cy="3526036"/>
          </a:xfrm>
          <a:prstGeom prst="triangle">
            <a:avLst>
              <a:gd name="adj" fmla="val 58750"/>
            </a:avLst>
          </a:prstGeom>
          <a:solidFill>
            <a:srgbClr val="E6E0E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1420799">
            <a:off x="1714014" y="5134286"/>
            <a:ext cx="4529261" cy="31969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60980" y="5433431"/>
            <a:ext cx="22313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X</a:t>
            </a:r>
          </a:p>
          <a:p>
            <a:pPr algn="ctr"/>
            <a:r>
              <a:rPr lang="en-US" sz="1600" dirty="0" smtClean="0"/>
              <a:t>[ ½ Distance (LMA,LLA) ]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5344879" y="2373455"/>
            <a:ext cx="35474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7F7F7F"/>
                </a:solidFill>
              </a:rPr>
              <a:t>Define Joint Centers</a:t>
            </a:r>
            <a:r>
              <a:rPr lang="en-US" sz="1600" dirty="0">
                <a:solidFill>
                  <a:srgbClr val="7F7F7F"/>
                </a:solidFill>
              </a:rPr>
              <a:t>…</a:t>
            </a:r>
            <a:endParaRPr lang="en-US" sz="16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222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14"/>
          <p:cNvSpPr/>
          <p:nvPr/>
        </p:nvSpPr>
        <p:spPr>
          <a:xfrm>
            <a:off x="2495534" y="1754853"/>
            <a:ext cx="2131417" cy="3526036"/>
          </a:xfrm>
          <a:prstGeom prst="triangle">
            <a:avLst>
              <a:gd name="adj" fmla="val 5875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1420799">
            <a:off x="1714014" y="5134286"/>
            <a:ext cx="4529261" cy="31969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87793" y="465489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0000"/>
                </a:solidFill>
              </a:rPr>
              <a:t>Define Joint Centers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34053" y="4750983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567546" y="5088336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574232" y="5150579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9012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14"/>
          <p:cNvSpPr/>
          <p:nvPr/>
        </p:nvSpPr>
        <p:spPr>
          <a:xfrm>
            <a:off x="2495534" y="1754853"/>
            <a:ext cx="2131417" cy="3526036"/>
          </a:xfrm>
          <a:prstGeom prst="triangle">
            <a:avLst>
              <a:gd name="adj" fmla="val 5875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1420799">
            <a:off x="1714014" y="5134286"/>
            <a:ext cx="4529261" cy="31969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02928" y="4971576"/>
            <a:ext cx="357909" cy="3694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238961" y="5508487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567546" y="5088336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87793" y="465489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0000"/>
                </a:solidFill>
              </a:rPr>
              <a:t>Define Joint Centers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574232" y="5150579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34053" y="4750983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498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14"/>
          <p:cNvSpPr/>
          <p:nvPr/>
        </p:nvSpPr>
        <p:spPr>
          <a:xfrm>
            <a:off x="2495534" y="1754853"/>
            <a:ext cx="2131417" cy="3526036"/>
          </a:xfrm>
          <a:prstGeom prst="triangle">
            <a:avLst>
              <a:gd name="adj" fmla="val 5875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21420799">
            <a:off x="1714014" y="5134286"/>
            <a:ext cx="4529261" cy="31969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402928" y="4971576"/>
            <a:ext cx="357909" cy="3694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238961" y="5508487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567546" y="5088336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87793" y="465489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0000"/>
                </a:solidFill>
              </a:rPr>
              <a:t>Define Joint Centers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574232" y="5150579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34053" y="4750983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563527" y="1821876"/>
            <a:ext cx="197310" cy="333948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11144" y="3232970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44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57153" y="2321127"/>
            <a:ext cx="38316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Proximal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Lateral &amp; 1 medial target</a:t>
            </a:r>
          </a:p>
          <a:p>
            <a:r>
              <a:rPr lang="en-US" b="1" dirty="0" smtClean="0"/>
              <a:t>Distal End: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1 Lateral &amp; 1 medial target</a:t>
            </a:r>
          </a:p>
          <a:p>
            <a:endParaRPr lang="en-US" dirty="0"/>
          </a:p>
          <a:p>
            <a:r>
              <a:rPr lang="en-US" b="1" dirty="0" smtClean="0"/>
              <a:t>Extra target to Define Orientation: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None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/>
              <a:t>: </a:t>
            </a:r>
            <a:r>
              <a:rPr lang="en-US" sz="4000" dirty="0" err="1"/>
              <a:t>Lat</a:t>
            </a:r>
            <a:r>
              <a:rPr lang="en-US" sz="4000" dirty="0"/>
              <a:t> &amp; Med  </a:t>
            </a:r>
            <a:r>
              <a:rPr lang="en-US" sz="4000" dirty="0" smtClean="0"/>
              <a:t>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pic>
        <p:nvPicPr>
          <p:cNvPr id="2" name="Picture 1" descr="Prox_MedLat_Dist_Med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5" y="1574752"/>
            <a:ext cx="2725614" cy="429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558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12" name="Oval 11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6" name="Oval 15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/>
              <a:t>: </a:t>
            </a:r>
            <a:r>
              <a:rPr lang="en-US" sz="4000" dirty="0" err="1"/>
              <a:t>Lat</a:t>
            </a:r>
            <a:r>
              <a:rPr lang="en-US" sz="4000" dirty="0"/>
              <a:t> &amp; Med  </a:t>
            </a:r>
            <a:r>
              <a:rPr lang="en-US" sz="4000" dirty="0" smtClean="0"/>
              <a:t>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46" name="TextBox 45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7F7F7F"/>
                </a:solidFill>
              </a:rPr>
              <a:t>Define anatomical plane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Define Joint Centers</a:t>
            </a:r>
          </a:p>
        </p:txBody>
      </p:sp>
    </p:spTree>
    <p:extLst>
      <p:ext uri="{BB962C8B-B14F-4D97-AF65-F5344CB8AC3E}">
        <p14:creationId xmlns:p14="http://schemas.microsoft.com/office/powerpoint/2010/main" val="829848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315706" y="1143577"/>
            <a:ext cx="2560493" cy="4712955"/>
            <a:chOff x="2315706" y="1143577"/>
            <a:chExt cx="2560493" cy="4712955"/>
          </a:xfrm>
        </p:grpSpPr>
        <p:grpSp>
          <p:nvGrpSpPr>
            <p:cNvPr id="11" name="Group 10"/>
            <p:cNvGrpSpPr/>
            <p:nvPr/>
          </p:nvGrpSpPr>
          <p:grpSpPr>
            <a:xfrm>
              <a:off x="2337929" y="1600150"/>
              <a:ext cx="2401267" cy="3803700"/>
              <a:chOff x="2337929" y="1600150"/>
              <a:chExt cx="2401267" cy="3803700"/>
            </a:xfrm>
          </p:grpSpPr>
          <p:sp>
            <p:nvSpPr>
              <p:cNvPr id="9" name="Rectangle 8"/>
              <p:cNvSpPr/>
              <p:nvPr/>
            </p:nvSpPr>
            <p:spPr>
              <a:xfrm rot="21300000">
                <a:off x="2337929" y="1732293"/>
                <a:ext cx="1398349" cy="346427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420000">
                <a:off x="3010664" y="1600150"/>
                <a:ext cx="1728532" cy="38037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60000">
              <a:off x="2318499" y="11435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21435873">
              <a:off x="2315706" y="51681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12" name="Oval 11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6" name="Oval 15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/>
              <a:t>: </a:t>
            </a:r>
            <a:r>
              <a:rPr lang="en-US" sz="4000" dirty="0" err="1"/>
              <a:t>Lat</a:t>
            </a:r>
            <a:r>
              <a:rPr lang="en-US" sz="4000" dirty="0"/>
              <a:t> &amp; Med  </a:t>
            </a:r>
            <a:r>
              <a:rPr lang="en-US" sz="4000" dirty="0" smtClean="0"/>
              <a:t>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24" name="TextBox 23"/>
          <p:cNvSpPr txBox="1"/>
          <p:nvPr/>
        </p:nvSpPr>
        <p:spPr>
          <a:xfrm>
            <a:off x="5053235" y="3998896"/>
            <a:ext cx="3960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A plane is defined by 3 points.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When </a:t>
            </a:r>
            <a:r>
              <a:rPr lang="en-US" sz="1600" b="1" dirty="0" smtClean="0">
                <a:solidFill>
                  <a:srgbClr val="660066"/>
                </a:solidFill>
              </a:rPr>
              <a:t>4 targets </a:t>
            </a:r>
            <a:r>
              <a:rPr lang="en-US" sz="1600" dirty="0" smtClean="0">
                <a:solidFill>
                  <a:srgbClr val="660066"/>
                </a:solidFill>
              </a:rPr>
              <a:t>are used to define the plane, Visual3D uses a “</a:t>
            </a:r>
            <a:r>
              <a:rPr lang="en-US" sz="1600" b="1" dirty="0" err="1" smtClean="0">
                <a:solidFill>
                  <a:srgbClr val="660066"/>
                </a:solidFill>
              </a:rPr>
              <a:t>Leastsquares</a:t>
            </a:r>
            <a:r>
              <a:rPr lang="en-US" sz="1600" b="1" dirty="0" smtClean="0">
                <a:solidFill>
                  <a:srgbClr val="660066"/>
                </a:solidFill>
              </a:rPr>
              <a:t> Fit</a:t>
            </a:r>
            <a:r>
              <a:rPr lang="en-US" sz="1600" dirty="0">
                <a:solidFill>
                  <a:srgbClr val="660066"/>
                </a:solidFill>
              </a:rPr>
              <a:t>”. </a:t>
            </a:r>
            <a:endParaRPr lang="en-US" sz="1600" dirty="0" smtClean="0">
              <a:solidFill>
                <a:srgbClr val="660066"/>
              </a:solidFill>
            </a:endParaRP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The </a:t>
            </a:r>
            <a:r>
              <a:rPr lang="en-US" sz="1600" b="1" dirty="0" err="1" smtClean="0">
                <a:solidFill>
                  <a:srgbClr val="660066"/>
                </a:solidFill>
              </a:rPr>
              <a:t>leastsquares</a:t>
            </a:r>
            <a:r>
              <a:rPr lang="en-US" sz="1600" b="1" dirty="0" smtClean="0">
                <a:solidFill>
                  <a:srgbClr val="660066"/>
                </a:solidFill>
              </a:rPr>
              <a:t> </a:t>
            </a:r>
            <a:r>
              <a:rPr lang="en-US" sz="1600" b="1" dirty="0">
                <a:solidFill>
                  <a:srgbClr val="660066"/>
                </a:solidFill>
              </a:rPr>
              <a:t>fit </a:t>
            </a:r>
            <a:r>
              <a:rPr lang="en-US" sz="1600" dirty="0">
                <a:solidFill>
                  <a:srgbClr val="660066"/>
                </a:solidFill>
              </a:rPr>
              <a:t>is applied such that the sum of squares distance between the targets and the frontal plane is minimized. </a:t>
            </a:r>
            <a:endParaRPr lang="en-US" sz="1600" dirty="0" smtClean="0">
              <a:solidFill>
                <a:srgbClr val="66006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Define Joint Centers</a:t>
            </a:r>
          </a:p>
        </p:txBody>
      </p:sp>
    </p:spTree>
    <p:extLst>
      <p:ext uri="{BB962C8B-B14F-4D97-AF65-F5344CB8AC3E}">
        <p14:creationId xmlns:p14="http://schemas.microsoft.com/office/powerpoint/2010/main" val="4110533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315706" y="1143577"/>
            <a:ext cx="2560493" cy="4712955"/>
            <a:chOff x="2315706" y="1143577"/>
            <a:chExt cx="2560493" cy="4712955"/>
          </a:xfrm>
        </p:grpSpPr>
        <p:grpSp>
          <p:nvGrpSpPr>
            <p:cNvPr id="33" name="Group 32"/>
            <p:cNvGrpSpPr/>
            <p:nvPr/>
          </p:nvGrpSpPr>
          <p:grpSpPr>
            <a:xfrm>
              <a:off x="2337929" y="1600150"/>
              <a:ext cx="2401267" cy="3803700"/>
              <a:chOff x="2337929" y="1600150"/>
              <a:chExt cx="2401267" cy="3803700"/>
            </a:xfrm>
          </p:grpSpPr>
          <p:sp>
            <p:nvSpPr>
              <p:cNvPr id="38" name="Rectangle 37"/>
              <p:cNvSpPr/>
              <p:nvPr/>
            </p:nvSpPr>
            <p:spPr>
              <a:xfrm rot="21300000">
                <a:off x="2337929" y="1732293"/>
                <a:ext cx="1398349" cy="346427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 rot="420000">
                <a:off x="3010664" y="1600150"/>
                <a:ext cx="1728532" cy="38037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 rot="60000">
              <a:off x="2318499" y="11435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21435873">
              <a:off x="2315706" y="51681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12" name="Oval 11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6" name="Oval 15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63527" y="5097262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626376" y="1854199"/>
            <a:ext cx="1344232" cy="5974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/>
              <a:t>: </a:t>
            </a:r>
            <a:r>
              <a:rPr lang="en-US" sz="4000" dirty="0" err="1"/>
              <a:t>Lat</a:t>
            </a:r>
            <a:r>
              <a:rPr lang="en-US" sz="4000" dirty="0"/>
              <a:t> &amp; Med  </a:t>
            </a:r>
            <a:r>
              <a:rPr lang="en-US" sz="4000" dirty="0" smtClean="0"/>
              <a:t>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3779438" y="4688316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60261" y="1475262"/>
            <a:ext cx="49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2533394" y="5161360"/>
            <a:ext cx="1030777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2201680" y="1832537"/>
            <a:ext cx="1416829" cy="1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5893" y="1449348"/>
            <a:ext cx="49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82467" y="4739851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6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315706" y="1143577"/>
            <a:ext cx="2560493" cy="4712955"/>
            <a:chOff x="2315706" y="1143577"/>
            <a:chExt cx="2560493" cy="4712955"/>
          </a:xfrm>
        </p:grpSpPr>
        <p:grpSp>
          <p:nvGrpSpPr>
            <p:cNvPr id="33" name="Group 32"/>
            <p:cNvGrpSpPr/>
            <p:nvPr/>
          </p:nvGrpSpPr>
          <p:grpSpPr>
            <a:xfrm>
              <a:off x="2337929" y="1600150"/>
              <a:ext cx="2401267" cy="3803700"/>
              <a:chOff x="2337929" y="1600150"/>
              <a:chExt cx="2401267" cy="3803700"/>
            </a:xfrm>
          </p:grpSpPr>
          <p:sp>
            <p:nvSpPr>
              <p:cNvPr id="38" name="Rectangle 37"/>
              <p:cNvSpPr/>
              <p:nvPr/>
            </p:nvSpPr>
            <p:spPr>
              <a:xfrm rot="21300000">
                <a:off x="2337929" y="1732293"/>
                <a:ext cx="1398349" cy="346427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 rot="420000">
                <a:off x="3010664" y="1600150"/>
                <a:ext cx="1728532" cy="38037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 rot="60000">
              <a:off x="2318499" y="11435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21435873">
              <a:off x="2315706" y="51681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12" name="Oval 11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6" name="Oval 15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/>
              <a:t>: </a:t>
            </a:r>
            <a:r>
              <a:rPr lang="en-US" sz="4000" dirty="0" err="1"/>
              <a:t>Lat</a:t>
            </a:r>
            <a:r>
              <a:rPr lang="en-US" sz="4000" dirty="0"/>
              <a:t> &amp; Med  </a:t>
            </a:r>
            <a:r>
              <a:rPr lang="en-US" sz="4000" dirty="0" smtClean="0"/>
              <a:t>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3779438" y="4688316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60261" y="2000518"/>
            <a:ext cx="49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5893" y="2000518"/>
            <a:ext cx="49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82467" y="4739851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402928" y="4971576"/>
            <a:ext cx="357909" cy="369454"/>
          </a:xfrm>
          <a:prstGeom prst="ellipse">
            <a:avLst/>
          </a:prstGeom>
          <a:solidFill>
            <a:srgbClr val="D9969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238961" y="5508487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3449110" y="1669337"/>
            <a:ext cx="357909" cy="369454"/>
          </a:xfrm>
          <a:prstGeom prst="ellipse">
            <a:avLst/>
          </a:prstGeom>
          <a:solidFill>
            <a:srgbClr val="D9969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2727810" y="1448376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LKJC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3563527" y="5097262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626376" y="1854199"/>
            <a:ext cx="1344232" cy="5974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2533394" y="5161360"/>
            <a:ext cx="1030777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2201680" y="1832537"/>
            <a:ext cx="1416829" cy="1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823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2315706" y="1143577"/>
            <a:ext cx="2560493" cy="4712955"/>
            <a:chOff x="2315706" y="1143577"/>
            <a:chExt cx="2560493" cy="4712955"/>
          </a:xfrm>
        </p:grpSpPr>
        <p:grpSp>
          <p:nvGrpSpPr>
            <p:cNvPr id="33" name="Group 32"/>
            <p:cNvGrpSpPr/>
            <p:nvPr/>
          </p:nvGrpSpPr>
          <p:grpSpPr>
            <a:xfrm>
              <a:off x="2337929" y="1600150"/>
              <a:ext cx="2401267" cy="3803700"/>
              <a:chOff x="2337929" y="1600150"/>
              <a:chExt cx="2401267" cy="3803700"/>
            </a:xfrm>
          </p:grpSpPr>
          <p:sp>
            <p:nvSpPr>
              <p:cNvPr id="38" name="Rectangle 37"/>
              <p:cNvSpPr/>
              <p:nvPr/>
            </p:nvSpPr>
            <p:spPr>
              <a:xfrm rot="21300000">
                <a:off x="2337929" y="1732293"/>
                <a:ext cx="1398349" cy="3464279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 rot="420000">
                <a:off x="3010664" y="1600150"/>
                <a:ext cx="1728532" cy="38037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 rot="60000">
              <a:off x="2318499" y="11435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 rot="21435873">
              <a:off x="2315706" y="5168177"/>
              <a:ext cx="2557700" cy="688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12" name="Oval 11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6" name="Oval 15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sp>
        <p:nvSpPr>
          <p:cNvPr id="4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/>
              <a:t>: </a:t>
            </a:r>
            <a:r>
              <a:rPr lang="en-US" sz="4000" dirty="0" err="1"/>
              <a:t>Lat</a:t>
            </a:r>
            <a:r>
              <a:rPr lang="en-US" sz="4000" dirty="0"/>
              <a:t> &amp; Med  </a:t>
            </a:r>
            <a:r>
              <a:rPr lang="en-US" sz="4000" dirty="0" smtClean="0"/>
              <a:t>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3779438" y="4688316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60261" y="2000518"/>
            <a:ext cx="49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2705893" y="2000518"/>
            <a:ext cx="49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82467" y="4739851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3402928" y="4971576"/>
            <a:ext cx="357909" cy="369454"/>
          </a:xfrm>
          <a:prstGeom prst="ellipse">
            <a:avLst/>
          </a:prstGeom>
          <a:solidFill>
            <a:srgbClr val="D9969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238961" y="5508487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3449110" y="1669337"/>
            <a:ext cx="357909" cy="369454"/>
          </a:xfrm>
          <a:prstGeom prst="ellipse">
            <a:avLst/>
          </a:prstGeom>
          <a:solidFill>
            <a:srgbClr val="D9969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2727810" y="1448376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LKJC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3563527" y="5097262"/>
            <a:ext cx="991890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3626376" y="1854199"/>
            <a:ext cx="1344232" cy="5974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2533394" y="5161360"/>
            <a:ext cx="1030777" cy="63957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2201680" y="1832537"/>
            <a:ext cx="1416829" cy="1"/>
          </a:xfrm>
          <a:prstGeom prst="straightConnector1">
            <a:avLst/>
          </a:prstGeom>
          <a:ln w="28575" cmpd="sng">
            <a:solidFill>
              <a:schemeClr val="accent5">
                <a:lumMod val="75000"/>
              </a:schemeClr>
            </a:solidFill>
            <a:headEnd type="oval"/>
            <a:tailEnd type="oval"/>
          </a:ln>
          <a:scene3d>
            <a:camera prst="orthographicFront">
              <a:rot lat="0" lon="0" rev="2154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3563527" y="1854199"/>
            <a:ext cx="54982" cy="330716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961870" y="3232970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69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13" name="Oval 12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6" name="Oval 15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18" name="Oval 17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42324" y="2175879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60980" y="5433431"/>
            <a:ext cx="22313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X</a:t>
            </a:r>
          </a:p>
          <a:p>
            <a:pPr algn="ctr"/>
            <a:r>
              <a:rPr lang="en-US" sz="1600" dirty="0" smtClean="0"/>
              <a:t>[ ½ Distance (LMA,LLA) ]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660980" y="4763229"/>
            <a:ext cx="22313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D</a:t>
            </a:r>
          </a:p>
          <a:p>
            <a:pPr algn="ctr"/>
            <a:r>
              <a:rPr lang="en-US" sz="1600" dirty="0" smtClean="0"/>
              <a:t>[ ½ Distance (LMK,LLK) ]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smtClean="0"/>
              <a:t>Marker Set</a:t>
            </a:r>
            <a:endParaRPr lang="en-US" sz="4000" dirty="0"/>
          </a:p>
        </p:txBody>
      </p:sp>
      <p:sp>
        <p:nvSpPr>
          <p:cNvPr id="23" name="TextBox 2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</p:spTree>
    <p:extLst>
      <p:ext uri="{BB962C8B-B14F-4D97-AF65-F5344CB8AC3E}">
        <p14:creationId xmlns:p14="http://schemas.microsoft.com/office/powerpoint/2010/main" val="3970761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7153" y="2321127"/>
            <a:ext cx="38316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Proximal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Joint center landmark </a:t>
            </a:r>
            <a:r>
              <a:rPr lang="en-US" i="1" dirty="0" smtClean="0"/>
              <a:t>&amp; Radius</a:t>
            </a:r>
          </a:p>
          <a:p>
            <a:r>
              <a:rPr lang="en-US" b="1" dirty="0" smtClean="0"/>
              <a:t>Distal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Lateral target &amp; Radius</a:t>
            </a:r>
          </a:p>
          <a:p>
            <a:endParaRPr lang="en-US" dirty="0"/>
          </a:p>
          <a:p>
            <a:r>
              <a:rPr lang="en-US" b="1" dirty="0" smtClean="0"/>
              <a:t>Extra target to Define Orientation: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Lateral target</a:t>
            </a:r>
            <a:endParaRPr lang="en-US" dirty="0"/>
          </a:p>
        </p:txBody>
      </p:sp>
      <p:pic>
        <p:nvPicPr>
          <p:cNvPr id="2" name="Picture 1" descr="Prox_JC_Dist_La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4" y="1574752"/>
            <a:ext cx="2725615" cy="429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89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Define anatomical plane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Define Joint Centers</a:t>
            </a:r>
          </a:p>
        </p:txBody>
      </p:sp>
    </p:spTree>
    <p:extLst>
      <p:ext uri="{BB962C8B-B14F-4D97-AF65-F5344CB8AC3E}">
        <p14:creationId xmlns:p14="http://schemas.microsoft.com/office/powerpoint/2010/main" val="1320004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sosceles Triangle 15"/>
          <p:cNvSpPr/>
          <p:nvPr/>
        </p:nvSpPr>
        <p:spPr>
          <a:xfrm rot="4561263">
            <a:off x="3075770" y="2745984"/>
            <a:ext cx="3367077" cy="1214919"/>
          </a:xfrm>
          <a:prstGeom prst="triangle">
            <a:avLst>
              <a:gd name="adj" fmla="val 4865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18" name="TextBox 17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Define Joint Centers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8098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sosceles Triangle 13"/>
          <p:cNvSpPr/>
          <p:nvPr/>
        </p:nvSpPr>
        <p:spPr>
          <a:xfrm rot="4561263">
            <a:off x="3075770" y="2745984"/>
            <a:ext cx="3367077" cy="1214919"/>
          </a:xfrm>
          <a:prstGeom prst="triangle">
            <a:avLst>
              <a:gd name="adj" fmla="val 4865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63438" y="4098762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752269" y="4530558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0000"/>
                </a:solidFill>
              </a:rPr>
              <a:t>Define Joint Centers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75438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rot="313208">
            <a:off x="3600780" y="1859534"/>
            <a:ext cx="1083920" cy="31893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8" name="Isosceles Triangle 17"/>
          <p:cNvSpPr/>
          <p:nvPr/>
        </p:nvSpPr>
        <p:spPr>
          <a:xfrm rot="4561263">
            <a:off x="3075770" y="2745984"/>
            <a:ext cx="3367077" cy="1214919"/>
          </a:xfrm>
          <a:prstGeom prst="triangle">
            <a:avLst>
              <a:gd name="adj" fmla="val 4865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63438" y="4098762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463438" y="4985728"/>
            <a:ext cx="1073930" cy="10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63438" y="1805358"/>
            <a:ext cx="288831" cy="318037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rot="342877">
            <a:off x="3468011" y="4783905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52269" y="4530558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000000"/>
                </a:solidFill>
              </a:rPr>
              <a:t>Define Joint Centers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4592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rot="313208">
            <a:off x="3600780" y="1859534"/>
            <a:ext cx="1083920" cy="318931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Isosceles Triangle 19"/>
          <p:cNvSpPr/>
          <p:nvPr/>
        </p:nvSpPr>
        <p:spPr>
          <a:xfrm rot="4561263">
            <a:off x="3075770" y="2745984"/>
            <a:ext cx="3367077" cy="1214919"/>
          </a:xfrm>
          <a:prstGeom prst="triangle">
            <a:avLst>
              <a:gd name="adj" fmla="val 4865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314741" y="4784606"/>
            <a:ext cx="357909" cy="369454"/>
          </a:xfrm>
          <a:prstGeom prst="ellipse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06551" y="4791583"/>
            <a:ext cx="80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63438" y="4098762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463438" y="4985728"/>
            <a:ext cx="1073930" cy="10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63438" y="1805358"/>
            <a:ext cx="288831" cy="318037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8" name="Rectangle 27"/>
          <p:cNvSpPr/>
          <p:nvPr/>
        </p:nvSpPr>
        <p:spPr>
          <a:xfrm rot="342877">
            <a:off x="3468011" y="4783905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52269" y="4530558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8610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rot="313208">
            <a:off x="3600780" y="1859534"/>
            <a:ext cx="1083920" cy="318931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0" name="Isosceles Triangle 19"/>
          <p:cNvSpPr/>
          <p:nvPr/>
        </p:nvSpPr>
        <p:spPr>
          <a:xfrm rot="4561263">
            <a:off x="3075770" y="2745984"/>
            <a:ext cx="3367077" cy="1214919"/>
          </a:xfrm>
          <a:prstGeom prst="triangle">
            <a:avLst>
              <a:gd name="adj" fmla="val 48655"/>
            </a:avLst>
          </a:prstGeom>
          <a:solidFill>
            <a:srgbClr val="E6E0E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314741" y="4784606"/>
            <a:ext cx="357909" cy="369454"/>
          </a:xfrm>
          <a:prstGeom prst="ellipse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506551" y="4791583"/>
            <a:ext cx="80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463438" y="4098762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463438" y="4985728"/>
            <a:ext cx="1073930" cy="10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63438" y="1805358"/>
            <a:ext cx="288831" cy="318037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8" name="Rectangle 27"/>
          <p:cNvSpPr/>
          <p:nvPr/>
        </p:nvSpPr>
        <p:spPr>
          <a:xfrm rot="342877">
            <a:off x="3468011" y="4783905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52269" y="4530558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94462" y="2373455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013364" y="3048304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802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57153" y="2321127"/>
            <a:ext cx="38316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Proximal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Lateral target &amp; Radius</a:t>
            </a:r>
          </a:p>
          <a:p>
            <a:r>
              <a:rPr lang="en-US" b="1" dirty="0" smtClean="0"/>
              <a:t>Distal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Lateral target &amp; Radius</a:t>
            </a:r>
          </a:p>
          <a:p>
            <a:endParaRPr lang="en-US" dirty="0"/>
          </a:p>
          <a:p>
            <a:r>
              <a:rPr lang="en-US" b="1" dirty="0" smtClean="0"/>
              <a:t>Extra target to Define Orientation: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Lateral target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pic>
        <p:nvPicPr>
          <p:cNvPr id="3" name="Picture 2" descr="Prox_Lat_Dist_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3" y="1574752"/>
            <a:ext cx="2725615" cy="429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78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04398" y="2365230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7F7F7F"/>
                </a:solidFill>
              </a:rPr>
              <a:t>Define anatomical plane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7F7F7F"/>
                </a:solidFill>
              </a:rPr>
              <a:t>Define Joint Centers</a:t>
            </a:r>
          </a:p>
        </p:txBody>
      </p:sp>
    </p:spTree>
    <p:extLst>
      <p:ext uri="{BB962C8B-B14F-4D97-AF65-F5344CB8AC3E}">
        <p14:creationId xmlns:p14="http://schemas.microsoft.com/office/powerpoint/2010/main" val="23187648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5857587">
            <a:off x="3376677" y="3229274"/>
            <a:ext cx="3287890" cy="512000"/>
          </a:xfrm>
          <a:prstGeom prst="triangle">
            <a:avLst>
              <a:gd name="adj" fmla="val 3834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4398" y="2365230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7F7F7F"/>
                </a:solidFill>
              </a:rPr>
              <a:t>Define Joint Centers</a:t>
            </a:r>
          </a:p>
        </p:txBody>
      </p:sp>
    </p:spTree>
    <p:extLst>
      <p:ext uri="{BB962C8B-B14F-4D97-AF65-F5344CB8AC3E}">
        <p14:creationId xmlns:p14="http://schemas.microsoft.com/office/powerpoint/2010/main" val="627341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</a:t>
            </a:r>
            <a:br>
              <a:rPr lang="en-US" sz="4900" dirty="0" smtClean="0"/>
            </a:b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638338" y="1793756"/>
            <a:ext cx="2730413" cy="3383367"/>
            <a:chOff x="2066836" y="1652688"/>
            <a:chExt cx="3454201" cy="3737833"/>
          </a:xfrm>
        </p:grpSpPr>
        <p:sp>
          <p:nvSpPr>
            <p:cNvPr id="4" name="Oval 3"/>
            <p:cNvSpPr/>
            <p:nvPr/>
          </p:nvSpPr>
          <p:spPr>
            <a:xfrm>
              <a:off x="3567546" y="1662546"/>
              <a:ext cx="357909" cy="369454"/>
            </a:xfrm>
            <a:prstGeom prst="ellipse">
              <a:avLst/>
            </a:prstGeom>
            <a:solidFill>
              <a:srgbClr val="660066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163128" y="2957946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380353" y="4911435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792708" y="169242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347984" y="5021067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066836" y="165268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4383" y="1818745"/>
            <a:ext cx="4156462" cy="3819811"/>
            <a:chOff x="1430946" y="1869704"/>
            <a:chExt cx="5082218" cy="4016501"/>
          </a:xfrm>
        </p:grpSpPr>
        <p:sp>
          <p:nvSpPr>
            <p:cNvPr id="8" name="TextBox 7"/>
            <p:cNvSpPr txBox="1"/>
            <p:nvPr/>
          </p:nvSpPr>
          <p:spPr>
            <a:xfrm>
              <a:off x="5788446" y="3090575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LSK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26719" y="5456877"/>
              <a:ext cx="677429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68264" y="1901726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4645" y="5530218"/>
              <a:ext cx="830955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30946" y="1869704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96943" y="2215632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LKJC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2769" y="1481797"/>
            <a:ext cx="418115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1: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Joint center landmark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Extra target to Define 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2: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3: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Proximal 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Joint center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landmark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&amp; Radius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Lateral target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4: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Proximal 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Lateral target</a:t>
            </a:r>
          </a:p>
        </p:txBody>
      </p:sp>
    </p:spTree>
    <p:extLst>
      <p:ext uri="{BB962C8B-B14F-4D97-AF65-F5344CB8AC3E}">
        <p14:creationId xmlns:p14="http://schemas.microsoft.com/office/powerpoint/2010/main" val="17169755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Isosceles Triangle 17"/>
          <p:cNvSpPr/>
          <p:nvPr/>
        </p:nvSpPr>
        <p:spPr>
          <a:xfrm rot="5857587">
            <a:off x="3376677" y="3229274"/>
            <a:ext cx="3287890" cy="512000"/>
          </a:xfrm>
          <a:prstGeom prst="triangle">
            <a:avLst>
              <a:gd name="adj" fmla="val 3834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280001" y="497950"/>
            <a:ext cx="3249296" cy="2818996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7200" y="244756"/>
            <a:ext cx="8435109" cy="1415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89175" y="4103261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4398" y="2365230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929782" y="150776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03071" y="4802449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149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sosceles Triangle 21"/>
          <p:cNvSpPr/>
          <p:nvPr/>
        </p:nvSpPr>
        <p:spPr>
          <a:xfrm rot="5857587">
            <a:off x="3376677" y="3229274"/>
            <a:ext cx="3287890" cy="512000"/>
          </a:xfrm>
          <a:prstGeom prst="triangle">
            <a:avLst>
              <a:gd name="adj" fmla="val 3834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/>
          <p:cNvSpPr/>
          <p:nvPr/>
        </p:nvSpPr>
        <p:spPr>
          <a:xfrm rot="21351484" flipV="1">
            <a:off x="1795171" y="1948009"/>
            <a:ext cx="3260070" cy="3291486"/>
          </a:xfrm>
          <a:prstGeom prst="trapezoid">
            <a:avLst>
              <a:gd name="adj" fmla="val 18036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rot="21351484" flipH="1">
            <a:off x="3268847" y="1894585"/>
            <a:ext cx="16654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21351484" flipH="1">
            <a:off x="3506772" y="5190752"/>
            <a:ext cx="1073930" cy="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280001" y="497950"/>
            <a:ext cx="3249296" cy="2818996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7200" y="244756"/>
            <a:ext cx="8435109" cy="1415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89175" y="4103261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13" idx="2"/>
          </p:cNvCxnSpPr>
          <p:nvPr/>
        </p:nvCxnSpPr>
        <p:spPr>
          <a:xfrm flipH="1" flipV="1">
            <a:off x="3306338" y="1952307"/>
            <a:ext cx="182837" cy="32772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486958" y="5001406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  <a:scene3d>
            <a:camera prst="orthographicFront">
              <a:rot lat="0" lon="0" rev="36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306338" y="1955358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  <a:scene3d>
            <a:camera prst="orthographicFront">
              <a:rot lat="0" lon="0" rev="36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23" name="TextBox 2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4398" y="2365230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3929782" y="150776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03071" y="4802449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208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sosceles Triangle 28"/>
          <p:cNvSpPr/>
          <p:nvPr/>
        </p:nvSpPr>
        <p:spPr>
          <a:xfrm rot="5857587">
            <a:off x="3376677" y="3229274"/>
            <a:ext cx="3287890" cy="512000"/>
          </a:xfrm>
          <a:prstGeom prst="triangle">
            <a:avLst>
              <a:gd name="adj" fmla="val 3834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338969" y="5008120"/>
            <a:ext cx="357909" cy="3694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50263" y="1798952"/>
            <a:ext cx="357909" cy="3694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99395" y="5021353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7933C"/>
                </a:solidFill>
              </a:rPr>
              <a:t>LAJC</a:t>
            </a:r>
            <a:r>
              <a:rPr lang="en-US" baseline="-25000" dirty="0" smtClean="0">
                <a:solidFill>
                  <a:srgbClr val="77933C"/>
                </a:solidFill>
              </a:rPr>
              <a:t>4</a:t>
            </a:r>
            <a:endParaRPr lang="en-US" dirty="0" smtClean="0">
              <a:solidFill>
                <a:srgbClr val="77933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125" y="1799074"/>
            <a:ext cx="703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LKJC</a:t>
            </a:r>
            <a:r>
              <a:rPr lang="en-US" baseline="-25000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rapezoid 12"/>
          <p:cNvSpPr/>
          <p:nvPr/>
        </p:nvSpPr>
        <p:spPr>
          <a:xfrm rot="21351484" flipV="1">
            <a:off x="1795171" y="1948009"/>
            <a:ext cx="3260070" cy="3291486"/>
          </a:xfrm>
          <a:prstGeom prst="trapezoid">
            <a:avLst>
              <a:gd name="adj" fmla="val 18036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rot="21351484" flipH="1">
            <a:off x="3268847" y="1894585"/>
            <a:ext cx="16654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21351484" flipH="1">
            <a:off x="3506772" y="5190752"/>
            <a:ext cx="1073930" cy="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280001" y="497950"/>
            <a:ext cx="3249296" cy="2818996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7200" y="244756"/>
            <a:ext cx="8435109" cy="1415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89175" y="4103261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13" idx="2"/>
          </p:cNvCxnSpPr>
          <p:nvPr/>
        </p:nvCxnSpPr>
        <p:spPr>
          <a:xfrm flipH="1" flipV="1">
            <a:off x="3306338" y="1952307"/>
            <a:ext cx="182837" cy="32772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40" name="Rectangle 39"/>
          <p:cNvSpPr/>
          <p:nvPr/>
        </p:nvSpPr>
        <p:spPr>
          <a:xfrm>
            <a:off x="3486958" y="5001406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  <a:scene3d>
            <a:camera prst="orthographicFront">
              <a:rot lat="0" lon="0" rev="36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06338" y="1955358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  <a:scene3d>
            <a:camera prst="orthographicFront">
              <a:rot lat="0" lon="0" rev="36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29782" y="150776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03071" y="4802449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4398" y="2365230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60330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Isosceles Triangle 28"/>
          <p:cNvSpPr/>
          <p:nvPr/>
        </p:nvSpPr>
        <p:spPr>
          <a:xfrm rot="5857587">
            <a:off x="3376677" y="3229274"/>
            <a:ext cx="3287890" cy="512000"/>
          </a:xfrm>
          <a:prstGeom prst="triangle">
            <a:avLst>
              <a:gd name="adj" fmla="val 38345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338969" y="5008120"/>
            <a:ext cx="357909" cy="3694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150263" y="1798952"/>
            <a:ext cx="357909" cy="3694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99395" y="5021353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7933C"/>
                </a:solidFill>
              </a:rPr>
              <a:t>LAJC</a:t>
            </a:r>
            <a:r>
              <a:rPr lang="en-US" baseline="-25000" dirty="0" smtClean="0">
                <a:solidFill>
                  <a:srgbClr val="77933C"/>
                </a:solidFill>
              </a:rPr>
              <a:t>4</a:t>
            </a:r>
            <a:endParaRPr lang="en-US" dirty="0" smtClean="0">
              <a:solidFill>
                <a:srgbClr val="77933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125" y="1799074"/>
            <a:ext cx="703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LKJC</a:t>
            </a:r>
            <a:r>
              <a:rPr lang="en-US" baseline="-25000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rapezoid 12"/>
          <p:cNvSpPr/>
          <p:nvPr/>
        </p:nvSpPr>
        <p:spPr>
          <a:xfrm rot="21351484" flipV="1">
            <a:off x="1795171" y="1948009"/>
            <a:ext cx="3260070" cy="3291486"/>
          </a:xfrm>
          <a:prstGeom prst="trapezoid">
            <a:avLst>
              <a:gd name="adj" fmla="val 18036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rot="21351484" flipH="1">
            <a:off x="3268847" y="1894585"/>
            <a:ext cx="166543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21351484" flipH="1">
            <a:off x="3506772" y="5190752"/>
            <a:ext cx="1073930" cy="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280001" y="497950"/>
            <a:ext cx="3249296" cy="2818996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7200" y="244756"/>
            <a:ext cx="8435109" cy="1415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489175" y="4103261"/>
            <a:ext cx="2062217" cy="1985695"/>
          </a:xfrm>
          <a:prstGeom prst="ellipse">
            <a:avLst/>
          </a:prstGeom>
          <a:noFill/>
          <a:ln w="28575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13" idx="2"/>
          </p:cNvCxnSpPr>
          <p:nvPr/>
        </p:nvCxnSpPr>
        <p:spPr>
          <a:xfrm flipH="1" flipV="1">
            <a:off x="3306338" y="1952307"/>
            <a:ext cx="182837" cy="327729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endParaRPr lang="en-US" sz="4000" dirty="0"/>
          </a:p>
        </p:txBody>
      </p:sp>
      <p:sp>
        <p:nvSpPr>
          <p:cNvPr id="40" name="Rectangle 39"/>
          <p:cNvSpPr/>
          <p:nvPr/>
        </p:nvSpPr>
        <p:spPr>
          <a:xfrm>
            <a:off x="3486958" y="5001406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  <a:scene3d>
            <a:camera prst="orthographicFront">
              <a:rot lat="0" lon="0" rev="36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06338" y="1955358"/>
            <a:ext cx="216465" cy="213048"/>
          </a:xfrm>
          <a:prstGeom prst="rect">
            <a:avLst/>
          </a:prstGeom>
          <a:noFill/>
          <a:ln w="12700" cmpd="sng">
            <a:solidFill>
              <a:srgbClr val="000000"/>
            </a:solidFill>
          </a:ln>
          <a:scene3d>
            <a:camera prst="orthographicFront">
              <a:rot lat="0" lon="0" rev="36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29782" y="1507762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03071" y="4802449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4398" y="2365230"/>
            <a:ext cx="269233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</a:t>
            </a:r>
            <a:r>
              <a:rPr lang="en-US" sz="1600" dirty="0" smtClean="0">
                <a:solidFill>
                  <a:srgbClr val="000000"/>
                </a:solidFill>
              </a:rPr>
              <a:t>ne</a:t>
            </a:r>
          </a:p>
          <a:p>
            <a:pPr marL="342900" indent="-342900">
              <a:buAutoNum type="arabicParenR"/>
            </a:pPr>
            <a:r>
              <a:rPr lang="en-US" sz="1600" dirty="0" smtClean="0"/>
              <a:t>Define Joint Centers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55470" y="5033100"/>
            <a:ext cx="2231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R</a:t>
            </a:r>
            <a:r>
              <a:rPr lang="en-US" baseline="-25000" dirty="0" smtClean="0"/>
              <a:t>D</a:t>
            </a:r>
          </a:p>
          <a:p>
            <a:pPr algn="ctr"/>
            <a:r>
              <a:rPr lang="en-US" sz="1400" dirty="0" smtClean="0"/>
              <a:t>Specified: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(LMA,LLA) ]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6455470" y="4028725"/>
            <a:ext cx="223133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Proximal Radius = R</a:t>
            </a:r>
            <a:r>
              <a:rPr lang="en-US" baseline="-25000" dirty="0" smtClean="0"/>
              <a:t>P</a:t>
            </a:r>
            <a:endParaRPr lang="en-US" dirty="0" smtClean="0"/>
          </a:p>
          <a:p>
            <a:pPr algn="ctr"/>
            <a:r>
              <a:rPr lang="en-US" sz="1400" dirty="0"/>
              <a:t>Calculated:</a:t>
            </a:r>
            <a:endParaRPr lang="en-US" dirty="0" smtClean="0"/>
          </a:p>
          <a:p>
            <a:pPr algn="ctr"/>
            <a:r>
              <a:rPr lang="en-US" sz="1400" dirty="0" smtClean="0"/>
              <a:t>[ ½ Distance (LMK,LLK) ]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2767019" y="3417636"/>
            <a:ext cx="55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4542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Joint Center Definition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Comparison of joint center locations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6026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smtClean="0"/>
              <a:t>Comparison</a:t>
            </a:r>
            <a:endParaRPr lang="en-US" sz="4000" dirty="0"/>
          </a:p>
        </p:txBody>
      </p:sp>
      <p:sp>
        <p:nvSpPr>
          <p:cNvPr id="25" name="Oval 24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63128" y="29579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888374" y="4914839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7" name="Oval 36"/>
          <p:cNvSpPr/>
          <p:nvPr/>
        </p:nvSpPr>
        <p:spPr>
          <a:xfrm>
            <a:off x="4792708" y="169242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431765" y="1689714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LLK</a:t>
            </a:r>
          </a:p>
        </p:txBody>
      </p:sp>
      <p:sp>
        <p:nvSpPr>
          <p:cNvPr id="40" name="Oval 39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484125" y="5021189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42" name="Oval 41"/>
          <p:cNvSpPr/>
          <p:nvPr/>
        </p:nvSpPr>
        <p:spPr>
          <a:xfrm>
            <a:off x="2066836" y="1652688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1143441" y="1631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LMK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923679" y="1692550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45" name="Oval 44"/>
          <p:cNvSpPr/>
          <p:nvPr/>
        </p:nvSpPr>
        <p:spPr>
          <a:xfrm>
            <a:off x="3402928" y="4971576"/>
            <a:ext cx="357909" cy="3694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658736" y="5420153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3402928" y="4971576"/>
            <a:ext cx="357909" cy="369454"/>
          </a:xfrm>
          <a:prstGeom prst="ellipse">
            <a:avLst/>
          </a:prstGeom>
          <a:solidFill>
            <a:srgbClr val="D9969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2911683" y="5407342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3314741" y="4784606"/>
            <a:ext cx="357909" cy="369454"/>
          </a:xfrm>
          <a:prstGeom prst="ellipse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101284" y="4361736"/>
            <a:ext cx="808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LAJC</a:t>
            </a:r>
            <a:r>
              <a:rPr lang="en-US" baseline="-250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3338969" y="5008120"/>
            <a:ext cx="357909" cy="3694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2690623" y="4914839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7933C"/>
                </a:solidFill>
              </a:rPr>
              <a:t>LAJC</a:t>
            </a:r>
            <a:r>
              <a:rPr lang="en-US" baseline="-25000" dirty="0" smtClean="0">
                <a:solidFill>
                  <a:srgbClr val="77933C"/>
                </a:solidFill>
              </a:rPr>
              <a:t>4</a:t>
            </a:r>
            <a:endParaRPr lang="en-US" dirty="0" smtClean="0">
              <a:solidFill>
                <a:srgbClr val="77933C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87970" y="1818612"/>
            <a:ext cx="703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LKJC</a:t>
            </a:r>
            <a:r>
              <a:rPr lang="en-US" baseline="-25000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08262" y="4784728"/>
            <a:ext cx="22664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Note: </a:t>
            </a:r>
            <a:r>
              <a:rPr lang="en-US" sz="1400" dirty="0" smtClean="0"/>
              <a:t>These are just estimations of where the JCs will be defined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6363854" y="1904065"/>
            <a:ext cx="2506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Using different targets to define the segment will produce slightly different results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5382553" y="341763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LSK</a:t>
            </a:r>
          </a:p>
        </p:txBody>
      </p:sp>
      <p:sp>
        <p:nvSpPr>
          <p:cNvPr id="31" name="Oval 30"/>
          <p:cNvSpPr/>
          <p:nvPr/>
        </p:nvSpPr>
        <p:spPr>
          <a:xfrm>
            <a:off x="3449110" y="1669337"/>
            <a:ext cx="357909" cy="369454"/>
          </a:xfrm>
          <a:prstGeom prst="ellipse">
            <a:avLst/>
          </a:prstGeom>
          <a:solidFill>
            <a:srgbClr val="D99694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727810" y="1448376"/>
            <a:ext cx="72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LKJC</a:t>
            </a:r>
            <a:r>
              <a:rPr lang="en-US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3150263" y="1798952"/>
            <a:ext cx="357909" cy="36945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78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Segment Coordinate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How are the joint centers used to define a coordinate system in Visual3D?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416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endParaRPr lang="en-US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4189311" y="2753384"/>
            <a:ext cx="418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cs typeface="Century Gothic"/>
              </a:rPr>
              <a:t>The targets used to define the segment coordinate system will effect the orientation of the segment coordinate system.</a:t>
            </a:r>
            <a:endParaRPr lang="en-US" sz="1600" dirty="0">
              <a:cs typeface="Century Gothic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30649" y="1402651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endParaRPr lang="en-US" dirty="0">
              <a:solidFill>
                <a:srgbClr val="0000FF"/>
              </a:solidFill>
              <a:latin typeface="Cambria Math"/>
              <a:cs typeface="Cambria Math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21162766" flipV="1">
            <a:off x="1819842" y="1628981"/>
            <a:ext cx="4435" cy="58505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21162766" flipH="1">
            <a:off x="1375512" y="2249405"/>
            <a:ext cx="483405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21162766" flipH="1">
            <a:off x="1575089" y="2229904"/>
            <a:ext cx="303330" cy="31894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17187" y="257119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endParaRPr lang="en-US" dirty="0">
              <a:solidFill>
                <a:srgbClr val="008000"/>
              </a:solidFill>
              <a:latin typeface="Cambria Math"/>
              <a:cs typeface="Cambria Math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8313" y="179915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Cambria Math"/>
                <a:cs typeface="Cambria Math"/>
              </a:rPr>
              <a:t>î</a:t>
            </a:r>
            <a:endParaRPr lang="en-US" dirty="0">
              <a:solidFill>
                <a:srgbClr val="FF0000"/>
              </a:solidFill>
              <a:latin typeface="Cambria Math"/>
              <a:cs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327811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 rot="21162766">
            <a:off x="1358617" y="1658352"/>
            <a:ext cx="487840" cy="903997"/>
            <a:chOff x="1690125" y="1866856"/>
            <a:chExt cx="487840" cy="903997"/>
          </a:xfrm>
        </p:grpSpPr>
        <p:cxnSp>
          <p:nvCxnSpPr>
            <p:cNvPr id="47" name="Straight Arrow Connector 46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Inferior/Superior Axis, </a:t>
            </a:r>
            <a:r>
              <a:rPr lang="en-US" sz="2000" i="1" dirty="0">
                <a:latin typeface="Cambria Math"/>
                <a:cs typeface="Cambria Math"/>
              </a:rPr>
              <a:t>k ̂</a:t>
            </a:r>
            <a:r>
              <a:rPr lang="en-US" sz="2000" dirty="0">
                <a:latin typeface="Cambria Math"/>
                <a:cs typeface="Cambria Math"/>
              </a:rPr>
              <a:t> </a:t>
            </a:r>
            <a:endParaRPr lang="en-US" sz="2000" b="1" dirty="0"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Find </a:t>
            </a:r>
            <a:r>
              <a:rPr lang="en-US" sz="1600" dirty="0">
                <a:cs typeface="Century Gothic"/>
              </a:rPr>
              <a:t>vector </a:t>
            </a:r>
            <a:r>
              <a:rPr lang="en-US" sz="1600" b="1" dirty="0">
                <a:cs typeface="Century Gothic"/>
              </a:rPr>
              <a:t>m</a:t>
            </a:r>
            <a:r>
              <a:rPr lang="en-US" sz="1600" dirty="0">
                <a:cs typeface="Century Gothic"/>
              </a:rPr>
              <a:t> from </a:t>
            </a:r>
            <a:r>
              <a:rPr lang="en-US" sz="1600" dirty="0" smtClean="0">
                <a:cs typeface="Century Gothic"/>
              </a:rPr>
              <a:t>PJC to DJC</a:t>
            </a:r>
            <a:endParaRPr lang="en-US" sz="1600" dirty="0"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cs typeface="Century Gothic"/>
              </a:rPr>
              <a:t>Find unit vector </a:t>
            </a:r>
            <a:r>
              <a:rPr lang="en-US" sz="1600" dirty="0" smtClean="0">
                <a:cs typeface="Century Gothic"/>
              </a:rPr>
              <a:t>of </a:t>
            </a:r>
            <a:r>
              <a:rPr lang="en-US" sz="1600" b="1" dirty="0" smtClean="0">
                <a:cs typeface="Century Gothic"/>
              </a:rPr>
              <a:t>m</a:t>
            </a:r>
            <a:endParaRPr lang="en-US" sz="2000" b="1" dirty="0"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 </a:t>
            </a:r>
            <a:r>
              <a:rPr lang="en-US" sz="1600" i="1" dirty="0">
                <a:latin typeface="Cambria Math"/>
                <a:cs typeface="Cambria Math"/>
              </a:rPr>
              <a:t>k ̂</a:t>
            </a:r>
            <a:r>
              <a:rPr lang="en-US" sz="1600" dirty="0">
                <a:latin typeface="Cambria Math"/>
                <a:cs typeface="Cambria Math"/>
              </a:rPr>
              <a:t> </a:t>
            </a:r>
            <a:r>
              <a:rPr lang="en-US" sz="1600" dirty="0" smtClean="0">
                <a:cs typeface="Century Gothic"/>
              </a:rPr>
              <a:t> 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k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,k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,k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 smtClean="0"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A/P axis</a:t>
            </a:r>
            <a:r>
              <a:rPr lang="en-US" sz="2000" dirty="0" smtClean="0">
                <a:cs typeface="Century Gothic"/>
              </a:rPr>
              <a:t>,</a:t>
            </a:r>
            <a:r>
              <a:rPr lang="en-US" sz="2000" dirty="0" smtClean="0"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latin typeface="Cambria Math"/>
                <a:cs typeface="Cambria Math"/>
              </a:rPr>
              <a:t>ĵ</a:t>
            </a:r>
            <a:endParaRPr lang="en-US" sz="2000" dirty="0"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cs typeface="Century Gothic"/>
              </a:rPr>
              <a:t>Find vector </a:t>
            </a:r>
            <a:r>
              <a:rPr lang="en-US" sz="1600" b="1" dirty="0">
                <a:cs typeface="Century Gothic"/>
              </a:rPr>
              <a:t>v</a:t>
            </a:r>
            <a:r>
              <a:rPr lang="en-US" sz="1600" dirty="0">
                <a:cs typeface="Century Gothic"/>
              </a:rPr>
              <a:t> </a:t>
            </a:r>
            <a:r>
              <a:rPr lang="en-US" sz="1600" dirty="0" smtClean="0">
                <a:cs typeface="Century Gothic"/>
              </a:rPr>
              <a:t>between the distal </a:t>
            </a:r>
            <a:r>
              <a:rPr lang="en-US" sz="1600" dirty="0" err="1" smtClean="0">
                <a:cs typeface="Century Gothic"/>
              </a:rPr>
              <a:t>mediolateral</a:t>
            </a:r>
            <a:r>
              <a:rPr lang="en-US" sz="1600" dirty="0" smtClean="0"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Find </a:t>
            </a:r>
            <a:r>
              <a:rPr lang="en-US" sz="1600" dirty="0">
                <a:cs typeface="Century Gothic"/>
              </a:rPr>
              <a:t>unit vector of </a:t>
            </a:r>
            <a:r>
              <a:rPr lang="en-US" sz="1600" i="1" dirty="0"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latin typeface="Cambria Math"/>
                <a:cs typeface="Cambria Math"/>
              </a:rPr>
              <a:t> ̂</a:t>
            </a:r>
            <a:r>
              <a:rPr lang="en-US" sz="1600" dirty="0" smtClean="0"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cs typeface="Century Gothic"/>
              </a:rPr>
              <a:t> </a:t>
            </a:r>
            <a:r>
              <a:rPr lang="en-US" sz="1600" dirty="0">
                <a:cs typeface="Century Gothic"/>
              </a:rPr>
              <a:t>x </a:t>
            </a:r>
            <a:r>
              <a:rPr lang="en-US" sz="1600" dirty="0" smtClean="0">
                <a:cs typeface="Century Gothic"/>
              </a:rPr>
              <a:t> </a:t>
            </a:r>
            <a:r>
              <a:rPr lang="en-US" sz="1600" b="1" dirty="0" smtClean="0">
                <a:cs typeface="Century Gothic"/>
              </a:rPr>
              <a:t>v</a:t>
            </a:r>
            <a:endParaRPr lang="en-US" sz="1600" dirty="0"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latin typeface="Cambria Math"/>
                <a:cs typeface="Cambria Math"/>
              </a:rPr>
              <a:t>ĵ</a:t>
            </a:r>
            <a:r>
              <a:rPr lang="en-US" sz="1600" dirty="0" smtClean="0">
                <a:latin typeface="Cambria Math"/>
                <a:cs typeface="Cambria Math"/>
              </a:rPr>
              <a:t> </a:t>
            </a:r>
            <a:r>
              <a:rPr lang="en-US" sz="1600" dirty="0" smtClean="0">
                <a:cs typeface="Century Gothic"/>
              </a:rPr>
              <a:t>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j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,j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,j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 smtClean="0"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M/L axis</a:t>
            </a:r>
            <a:r>
              <a:rPr lang="en-US" sz="2000" dirty="0" smtClean="0">
                <a:cs typeface="Century Gothic"/>
              </a:rPr>
              <a:t>, </a:t>
            </a:r>
            <a:r>
              <a:rPr lang="en-US" sz="2000" dirty="0" err="1" smtClean="0">
                <a:latin typeface="Cambria Math"/>
                <a:cs typeface="Cambria Math"/>
              </a:rPr>
              <a:t>î</a:t>
            </a:r>
            <a:endParaRPr lang="en-US" sz="2000" dirty="0" smtClean="0"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unit vector of</a:t>
            </a:r>
            <a:r>
              <a:rPr lang="en-US" sz="2000" b="1" dirty="0" smtClean="0">
                <a:cs typeface="Century Gothic"/>
              </a:rPr>
              <a:t> </a:t>
            </a:r>
            <a:r>
              <a:rPr lang="en-US" sz="2000" b="1" dirty="0" err="1" smtClean="0">
                <a:latin typeface="Cambria Math"/>
                <a:cs typeface="Cambria Math"/>
              </a:rPr>
              <a:t>ĵ</a:t>
            </a:r>
            <a:r>
              <a:rPr lang="en-US" sz="2000" dirty="0" smtClean="0">
                <a:cs typeface="Century Gothic"/>
              </a:rPr>
              <a:t> </a:t>
            </a:r>
            <a:r>
              <a:rPr lang="en-US" sz="2000" dirty="0">
                <a:cs typeface="Century Gothic"/>
              </a:rPr>
              <a:t>x </a:t>
            </a:r>
            <a:r>
              <a:rPr lang="en-US" sz="2000" i="1" dirty="0">
                <a:latin typeface="Cambria Math"/>
                <a:cs typeface="Cambria Math"/>
              </a:rPr>
              <a:t>k ̂</a:t>
            </a:r>
            <a:r>
              <a:rPr lang="en-US" sz="2000" dirty="0">
                <a:latin typeface="Cambria Math"/>
                <a:cs typeface="Cambria Math"/>
              </a:rPr>
              <a:t> </a:t>
            </a:r>
            <a:endParaRPr lang="en-US" sz="2000" b="1" dirty="0"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 </a:t>
            </a:r>
            <a:r>
              <a:rPr lang="en-US" sz="1600" dirty="0" err="1" smtClean="0">
                <a:latin typeface="Cambria Math"/>
                <a:cs typeface="Cambria Math"/>
              </a:rPr>
              <a:t>î</a:t>
            </a:r>
            <a:r>
              <a:rPr lang="en-US" sz="1600" dirty="0" smtClean="0">
                <a:latin typeface="Cambria Math"/>
                <a:cs typeface="Cambria Math"/>
              </a:rPr>
              <a:t> </a:t>
            </a:r>
            <a:r>
              <a:rPr lang="en-US" sz="1600" dirty="0" smtClean="0">
                <a:cs typeface="Century Gothic"/>
              </a:rPr>
              <a:t>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i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,i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,i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0611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903155" y="2061059"/>
            <a:ext cx="487840" cy="903997"/>
            <a:chOff x="1690125" y="1866856"/>
            <a:chExt cx="487840" cy="903997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 w="190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Oval 13"/>
          <p:cNvSpPr/>
          <p:nvPr/>
        </p:nvSpPr>
        <p:spPr>
          <a:xfrm>
            <a:off x="1749859" y="2110350"/>
            <a:ext cx="241696" cy="29524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075860" y="5607181"/>
            <a:ext cx="241696" cy="29524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46C0A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863262" y="2253219"/>
            <a:ext cx="333446" cy="348535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591287" y="1756794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cs typeface="Century Gothic"/>
              </a:rPr>
              <a:t>PJC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39041" y="585510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DJC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52182" y="3733417"/>
            <a:ext cx="37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cs typeface="Century Gothic"/>
              </a:rPr>
              <a:t>m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Inferior/Superior Axis, </a:t>
            </a:r>
            <a:r>
              <a:rPr lang="en-US" sz="2000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rgbClr val="0000FF"/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Find </a:t>
            </a:r>
            <a:r>
              <a:rPr lang="en-US" sz="1600" dirty="0">
                <a:solidFill>
                  <a:srgbClr val="0000FF"/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rgbClr val="0000FF"/>
                </a:solidFill>
                <a:cs typeface="Century Gothic"/>
              </a:rPr>
              <a:t>m</a:t>
            </a:r>
            <a:r>
              <a:rPr lang="en-US" sz="1600" dirty="0">
                <a:solidFill>
                  <a:srgbClr val="0000FF"/>
                </a:solidFill>
                <a:cs typeface="Century Gothic"/>
              </a:rPr>
              <a:t> </a:t>
            </a:r>
            <a:r>
              <a:rPr lang="en-US" sz="1600" dirty="0">
                <a:cs typeface="Century Gothic"/>
              </a:rPr>
              <a:t>from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Century Gothic"/>
              </a:rPr>
              <a:t>PJC</a:t>
            </a:r>
            <a:r>
              <a:rPr lang="en-US" sz="1600" dirty="0" smtClean="0">
                <a:cs typeface="Century Gothic"/>
              </a:rPr>
              <a:t> to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DJC</a:t>
            </a:r>
            <a:endParaRPr lang="en-US" sz="1600" dirty="0">
              <a:solidFill>
                <a:schemeClr val="accent6">
                  <a:lumMod val="75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of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k ̂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rgbClr val="7F7F7F"/>
                </a:solidFill>
                <a:cs typeface="Century Gothic"/>
              </a:rPr>
              <a:t>Find the A/P axis</a:t>
            </a:r>
            <a:r>
              <a:rPr lang="en-US" sz="2000" dirty="0" smtClean="0">
                <a:solidFill>
                  <a:srgbClr val="7F7F7F"/>
                </a:solidFill>
                <a:cs typeface="Century Gothic"/>
              </a:rPr>
              <a:t>,</a:t>
            </a:r>
            <a:r>
              <a:rPr lang="en-US" sz="20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endParaRPr lang="en-US" sz="2000" dirty="0">
              <a:solidFill>
                <a:srgbClr val="7F7F7F"/>
              </a:solidFill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rgbClr val="7F7F7F"/>
                </a:solidFill>
                <a:cs typeface="Century Gothic"/>
              </a:rPr>
              <a:t>Find vector </a:t>
            </a:r>
            <a:r>
              <a:rPr lang="en-US" sz="1600" b="1" dirty="0">
                <a:solidFill>
                  <a:srgbClr val="7F7F7F"/>
                </a:solidFill>
                <a:cs typeface="Century Gothic"/>
              </a:rPr>
              <a:t>v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between the distal </a:t>
            </a:r>
            <a:r>
              <a:rPr lang="en-US" sz="1600" dirty="0" err="1" smtClean="0">
                <a:solidFill>
                  <a:srgbClr val="7F7F7F"/>
                </a:solidFill>
                <a:cs typeface="Century Gothic"/>
              </a:rPr>
              <a:t>mediolateral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unit vector of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solidFill>
                  <a:srgbClr val="7F7F7F"/>
                </a:solidFill>
                <a:latin typeface="Cambria Math"/>
                <a:cs typeface="Cambria Math"/>
              </a:rPr>
              <a:t> ̂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x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v</a:t>
            </a: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=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M/L axis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of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ĵ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x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7472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</a:t>
            </a:r>
            <a:br>
              <a:rPr lang="en-US" sz="4900" dirty="0" smtClean="0"/>
            </a:b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638338" y="1793756"/>
            <a:ext cx="2730413" cy="3383367"/>
            <a:chOff x="2066836" y="1652688"/>
            <a:chExt cx="3454201" cy="3737833"/>
          </a:xfrm>
        </p:grpSpPr>
        <p:sp>
          <p:nvSpPr>
            <p:cNvPr id="4" name="Oval 3"/>
            <p:cNvSpPr/>
            <p:nvPr/>
          </p:nvSpPr>
          <p:spPr>
            <a:xfrm>
              <a:off x="3567546" y="1662546"/>
              <a:ext cx="357909" cy="369454"/>
            </a:xfrm>
            <a:prstGeom prst="ellipse">
              <a:avLst/>
            </a:prstGeom>
            <a:solidFill>
              <a:srgbClr val="0000FF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163128" y="2957946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380353" y="4911435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792708" y="169242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347984" y="5021067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066836" y="165268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4383" y="1818745"/>
            <a:ext cx="4156462" cy="3819811"/>
            <a:chOff x="1430946" y="1869704"/>
            <a:chExt cx="5082218" cy="4016501"/>
          </a:xfrm>
        </p:grpSpPr>
        <p:sp>
          <p:nvSpPr>
            <p:cNvPr id="8" name="TextBox 7"/>
            <p:cNvSpPr txBox="1"/>
            <p:nvPr/>
          </p:nvSpPr>
          <p:spPr>
            <a:xfrm>
              <a:off x="5788446" y="3090575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LSK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26719" y="5456877"/>
              <a:ext cx="677429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68264" y="1901726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4645" y="5530218"/>
              <a:ext cx="830955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30946" y="1869704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96943" y="2215632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LKJC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2769" y="1481797"/>
            <a:ext cx="418115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000000"/>
                </a:solidFill>
              </a:rPr>
              <a:t>Method 1: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Proximal End: </a:t>
            </a:r>
            <a:r>
              <a:rPr lang="en-US" sz="1400" dirty="0" smtClean="0">
                <a:solidFill>
                  <a:srgbClr val="000000"/>
                </a:solidFill>
              </a:rPr>
              <a:t>1 Joint center landmark </a:t>
            </a:r>
            <a:r>
              <a:rPr lang="en-US" sz="1400" i="1" dirty="0" smtClean="0">
                <a:solidFill>
                  <a:srgbClr val="000000"/>
                </a:solidFill>
              </a:rPr>
              <a:t>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Distal End: </a:t>
            </a:r>
            <a:r>
              <a:rPr lang="en-US" sz="1400" dirty="0" smtClean="0">
                <a:solidFill>
                  <a:srgbClr val="000000"/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000000"/>
                </a:solidFill>
              </a:rPr>
              <a:t>Extra target to Define Orientation: </a:t>
            </a:r>
            <a:r>
              <a:rPr lang="en-US" sz="1400" dirty="0" smtClean="0">
                <a:solidFill>
                  <a:srgbClr val="000000"/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2: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rgbClr val="7F7F7F"/>
              </a:solidFill>
            </a:endParaRPr>
          </a:p>
          <a:p>
            <a:r>
              <a:rPr lang="en-US" sz="1400" b="1" u="sng" dirty="0" smtClean="0">
                <a:solidFill>
                  <a:srgbClr val="7F7F7F"/>
                </a:solidFill>
              </a:rPr>
              <a:t>Method 3: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7F7F7F"/>
                </a:solidFill>
              </a:rPr>
              <a:t>Proximal End</a:t>
            </a:r>
            <a:r>
              <a:rPr lang="en-US" sz="1400" b="1" dirty="0" smtClean="0">
                <a:solidFill>
                  <a:srgbClr val="7F7F7F"/>
                </a:solidFill>
              </a:rPr>
              <a:t>: </a:t>
            </a:r>
            <a:r>
              <a:rPr lang="en-US" sz="1400" dirty="0" smtClean="0">
                <a:solidFill>
                  <a:srgbClr val="7F7F7F"/>
                </a:solidFill>
              </a:rPr>
              <a:t>1 </a:t>
            </a:r>
            <a:r>
              <a:rPr lang="en-US" sz="1400" dirty="0">
                <a:solidFill>
                  <a:srgbClr val="7F7F7F"/>
                </a:solidFill>
              </a:rPr>
              <a:t>Joint center </a:t>
            </a:r>
            <a:r>
              <a:rPr lang="en-US" sz="1400" dirty="0" smtClean="0">
                <a:solidFill>
                  <a:srgbClr val="7F7F7F"/>
                </a:solidFill>
              </a:rPr>
              <a:t>landmark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&amp; Radius</a:t>
            </a:r>
            <a:endParaRPr lang="en-US" sz="1400" dirty="0" smtClean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7F7F7F"/>
                </a:solidFill>
              </a:rPr>
              <a:t>Distal </a:t>
            </a:r>
            <a:r>
              <a:rPr lang="en-US" sz="1400" b="1" dirty="0">
                <a:solidFill>
                  <a:srgbClr val="7F7F7F"/>
                </a:solidFill>
              </a:rPr>
              <a:t>End</a:t>
            </a:r>
            <a:r>
              <a:rPr lang="en-US" sz="1400" b="1" dirty="0" smtClean="0">
                <a:solidFill>
                  <a:srgbClr val="7F7F7F"/>
                </a:solidFill>
              </a:rPr>
              <a:t>: </a:t>
            </a:r>
            <a:r>
              <a:rPr lang="en-US" sz="1400" dirty="0" smtClean="0">
                <a:solidFill>
                  <a:srgbClr val="7F7F7F"/>
                </a:solidFill>
              </a:rPr>
              <a:t>1 </a:t>
            </a:r>
            <a:r>
              <a:rPr lang="en-US" sz="1400" dirty="0">
                <a:solidFill>
                  <a:srgbClr val="7F7F7F"/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7F7F7F"/>
                </a:solidFill>
              </a:rPr>
              <a:t>Extra </a:t>
            </a:r>
            <a:r>
              <a:rPr lang="en-US" sz="1400" b="1" dirty="0">
                <a:solidFill>
                  <a:srgbClr val="7F7F7F"/>
                </a:solidFill>
              </a:rPr>
              <a:t>target to Define </a:t>
            </a:r>
            <a:r>
              <a:rPr lang="en-US" sz="1400" b="1" dirty="0" smtClean="0">
                <a:solidFill>
                  <a:srgbClr val="7F7F7F"/>
                </a:solidFill>
              </a:rPr>
              <a:t>Orientation: </a:t>
            </a:r>
            <a:r>
              <a:rPr lang="en-US" sz="1400" dirty="0" smtClean="0">
                <a:solidFill>
                  <a:srgbClr val="7F7F7F"/>
                </a:solidFill>
              </a:rPr>
              <a:t>Lateral target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4: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Proximal 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Lateral target</a:t>
            </a:r>
          </a:p>
        </p:txBody>
      </p:sp>
    </p:spTree>
    <p:extLst>
      <p:ext uri="{BB962C8B-B14F-4D97-AF65-F5344CB8AC3E}">
        <p14:creationId xmlns:p14="http://schemas.microsoft.com/office/powerpoint/2010/main" val="4373056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903155" y="2061059"/>
            <a:ext cx="487840" cy="903997"/>
            <a:chOff x="1690125" y="1866856"/>
            <a:chExt cx="487840" cy="903997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 w="3810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 w="190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Oval 13"/>
          <p:cNvSpPr/>
          <p:nvPr/>
        </p:nvSpPr>
        <p:spPr>
          <a:xfrm>
            <a:off x="1749859" y="2110350"/>
            <a:ext cx="241696" cy="29524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075860" y="5607181"/>
            <a:ext cx="241696" cy="29524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46C0A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863262" y="2253219"/>
            <a:ext cx="333446" cy="348535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591287" y="1756794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cs typeface="Century Gothic"/>
              </a:rPr>
              <a:t>PJC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39041" y="585510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DJC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52182" y="3733417"/>
            <a:ext cx="37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cs typeface="Century Gothic"/>
              </a:rPr>
              <a:t>m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21162766" flipV="1">
            <a:off x="1819842" y="1628981"/>
            <a:ext cx="4435" cy="58505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830649" y="1402651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endParaRPr lang="en-US" dirty="0">
              <a:solidFill>
                <a:srgbClr val="0000FF"/>
              </a:solidFill>
              <a:latin typeface="Cambria Math"/>
              <a:cs typeface="Cambria Math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Inferior/Superior Axis, </a:t>
            </a:r>
            <a:r>
              <a:rPr lang="en-US" sz="2000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rgbClr val="0000FF"/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Find </a:t>
            </a:r>
            <a:r>
              <a:rPr lang="en-US" sz="1600" dirty="0">
                <a:solidFill>
                  <a:srgbClr val="0000FF"/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rgbClr val="0000FF"/>
                </a:solidFill>
                <a:cs typeface="Century Gothic"/>
              </a:rPr>
              <a:t>m</a:t>
            </a:r>
            <a:r>
              <a:rPr lang="en-US" sz="1600" dirty="0">
                <a:solidFill>
                  <a:srgbClr val="0000FF"/>
                </a:solidFill>
                <a:cs typeface="Century Gothic"/>
              </a:rPr>
              <a:t> </a:t>
            </a:r>
            <a:r>
              <a:rPr lang="en-US" sz="1600" dirty="0">
                <a:cs typeface="Century Gothic"/>
              </a:rPr>
              <a:t>from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cs typeface="Century Gothic"/>
              </a:rPr>
              <a:t>PJC</a:t>
            </a:r>
            <a:r>
              <a:rPr lang="en-US" sz="1600" dirty="0" smtClean="0">
                <a:cs typeface="Century Gothic"/>
              </a:rPr>
              <a:t> to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DJC</a:t>
            </a:r>
            <a:endParaRPr lang="en-US" sz="1600" dirty="0">
              <a:solidFill>
                <a:schemeClr val="accent6">
                  <a:lumMod val="75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cs typeface="Century Gothic"/>
              </a:rPr>
              <a:t>Find unit </a:t>
            </a:r>
            <a:r>
              <a:rPr lang="en-US" sz="1600" dirty="0">
                <a:solidFill>
                  <a:srgbClr val="000000"/>
                </a:solidFill>
                <a:cs typeface="Century Gothic"/>
              </a:rPr>
              <a:t>vector </a:t>
            </a:r>
            <a:r>
              <a:rPr lang="en-US" sz="1600" dirty="0" smtClean="0">
                <a:solidFill>
                  <a:srgbClr val="000000"/>
                </a:solidFill>
                <a:cs typeface="Century Gothic"/>
              </a:rPr>
              <a:t>of </a:t>
            </a:r>
            <a:r>
              <a:rPr lang="en-US" sz="1600" b="1" dirty="0" smtClean="0">
                <a:solidFill>
                  <a:srgbClr val="0000FF"/>
                </a:solidFill>
                <a:cs typeface="Century Gothic"/>
              </a:rPr>
              <a:t>m</a:t>
            </a:r>
            <a:endParaRPr lang="en-US" sz="2000" b="1" dirty="0">
              <a:solidFill>
                <a:srgbClr val="0000F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 </a:t>
            </a:r>
            <a:r>
              <a:rPr lang="en-US" sz="1600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r>
              <a:rPr lang="en-US" sz="16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cs typeface="Century Gothic"/>
              </a:rPr>
              <a:t> </a:t>
            </a:r>
            <a:r>
              <a:rPr lang="en-US" sz="1600" dirty="0" smtClean="0">
                <a:cs typeface="Century Gothic"/>
              </a:rPr>
              <a:t>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k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,k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,k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 smtClean="0"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rgbClr val="7F7F7F"/>
                </a:solidFill>
                <a:cs typeface="Century Gothic"/>
              </a:rPr>
              <a:t>Find the A/P axis</a:t>
            </a:r>
            <a:r>
              <a:rPr lang="en-US" sz="2000" dirty="0" smtClean="0">
                <a:solidFill>
                  <a:srgbClr val="7F7F7F"/>
                </a:solidFill>
                <a:cs typeface="Century Gothic"/>
              </a:rPr>
              <a:t>,</a:t>
            </a:r>
            <a:r>
              <a:rPr lang="en-US" sz="20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endParaRPr lang="en-US" sz="2000" dirty="0">
              <a:solidFill>
                <a:srgbClr val="7F7F7F"/>
              </a:solidFill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rgbClr val="7F7F7F"/>
                </a:solidFill>
                <a:cs typeface="Century Gothic"/>
              </a:rPr>
              <a:t>Find vector </a:t>
            </a:r>
            <a:r>
              <a:rPr lang="en-US" sz="1600" b="1" dirty="0">
                <a:solidFill>
                  <a:srgbClr val="7F7F7F"/>
                </a:solidFill>
                <a:cs typeface="Century Gothic"/>
              </a:rPr>
              <a:t>v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between the distal </a:t>
            </a:r>
            <a:r>
              <a:rPr lang="en-US" sz="1600" dirty="0" err="1" smtClean="0">
                <a:solidFill>
                  <a:srgbClr val="7F7F7F"/>
                </a:solidFill>
                <a:cs typeface="Century Gothic"/>
              </a:rPr>
              <a:t>mediolateral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unit vector of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solidFill>
                  <a:srgbClr val="7F7F7F"/>
                </a:solidFill>
                <a:latin typeface="Cambria Math"/>
                <a:cs typeface="Cambria Math"/>
              </a:rPr>
              <a:t> ̂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x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v</a:t>
            </a: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=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M/L axis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of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ĵ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x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7164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98720" y="3331095"/>
            <a:ext cx="487840" cy="903997"/>
            <a:chOff x="1690125" y="1866856"/>
            <a:chExt cx="487840" cy="903997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/>
          <p:nvPr/>
        </p:nvCxnSpPr>
        <p:spPr>
          <a:xfrm flipH="1">
            <a:off x="1743993" y="5577161"/>
            <a:ext cx="853691" cy="189220"/>
          </a:xfrm>
          <a:prstGeom prst="straightConnector1">
            <a:avLst/>
          </a:prstGeom>
          <a:ln w="381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093267" y="579430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  <a:cs typeface="Century Gothic"/>
              </a:rPr>
              <a:t>v</a:t>
            </a:r>
            <a:endParaRPr lang="en-US" dirty="0">
              <a:solidFill>
                <a:srgbClr val="E46C0A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21162766" flipV="1">
            <a:off x="1819842" y="1628981"/>
            <a:ext cx="4435" cy="58505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830649" y="1402651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endParaRPr lang="en-US" dirty="0">
              <a:solidFill>
                <a:srgbClr val="0000FF"/>
              </a:solidFill>
              <a:latin typeface="Cambria Math"/>
              <a:cs typeface="Cambria Math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Inferior/Superior Axis, </a:t>
            </a:r>
            <a:r>
              <a:rPr lang="en-US" sz="20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 from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PJC to DJC</a:t>
            </a:r>
            <a:endParaRPr lang="en-US" sz="1600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of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16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A/P axis</a:t>
            </a:r>
            <a:r>
              <a:rPr lang="en-US" sz="2000" dirty="0" smtClean="0">
                <a:cs typeface="Century Gothic"/>
              </a:rPr>
              <a:t>,</a:t>
            </a:r>
            <a:r>
              <a:rPr lang="en-US" sz="2000" dirty="0" smtClean="0"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endParaRPr lang="en-US" sz="2000" dirty="0">
              <a:solidFill>
                <a:srgbClr val="008000"/>
              </a:solidFill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cs typeface="Century Gothic"/>
              </a:rPr>
              <a:t>Find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v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 </a:t>
            </a:r>
            <a:r>
              <a:rPr lang="en-US" sz="1600" dirty="0" smtClean="0">
                <a:cs typeface="Century Gothic"/>
              </a:rPr>
              <a:t>between the distal </a:t>
            </a:r>
            <a:r>
              <a:rPr lang="en-US" sz="1600" dirty="0" err="1" smtClean="0">
                <a:cs typeface="Century Gothic"/>
              </a:rPr>
              <a:t>mediolateral</a:t>
            </a:r>
            <a:r>
              <a:rPr lang="en-US" sz="1600" dirty="0" smtClean="0"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unit vector of </a:t>
            </a:r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̂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x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v</a:t>
            </a:r>
            <a:endParaRPr lang="en-US" sz="1600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ĵ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j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M/L axis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of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ĵ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x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321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98720" y="3331095"/>
            <a:ext cx="487840" cy="903997"/>
            <a:chOff x="1690125" y="1866856"/>
            <a:chExt cx="487840" cy="903997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 w="3810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Arrow Connector 19"/>
          <p:cNvCxnSpPr/>
          <p:nvPr/>
        </p:nvCxnSpPr>
        <p:spPr>
          <a:xfrm flipH="1">
            <a:off x="1743993" y="5577161"/>
            <a:ext cx="853691" cy="189220"/>
          </a:xfrm>
          <a:prstGeom prst="straightConnector1">
            <a:avLst/>
          </a:prstGeom>
          <a:ln w="38100" cmpd="sng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093267" y="579430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E46C0A"/>
                </a:solidFill>
                <a:cs typeface="Century Gothic"/>
              </a:rPr>
              <a:t>v</a:t>
            </a:r>
            <a:endParaRPr lang="en-US" dirty="0">
              <a:solidFill>
                <a:srgbClr val="E46C0A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21162766" flipV="1">
            <a:off x="1819842" y="1628981"/>
            <a:ext cx="4435" cy="58505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21162766" flipH="1">
            <a:off x="1575089" y="2229904"/>
            <a:ext cx="303330" cy="31894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830649" y="1402651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endParaRPr lang="en-US" dirty="0">
              <a:solidFill>
                <a:srgbClr val="0000FF"/>
              </a:solidFill>
              <a:latin typeface="Cambria Math"/>
              <a:cs typeface="Cambria Math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17187" y="257119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endParaRPr lang="en-US" dirty="0">
              <a:solidFill>
                <a:srgbClr val="008000"/>
              </a:solidFill>
              <a:latin typeface="Cambria Math"/>
              <a:cs typeface="Cambria Math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Inferior/Superior Axis, </a:t>
            </a:r>
            <a:r>
              <a:rPr lang="en-US" sz="20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 from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PJC to DJC</a:t>
            </a:r>
            <a:endParaRPr lang="en-US" sz="1600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of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16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A/P axis</a:t>
            </a:r>
            <a:r>
              <a:rPr lang="en-US" sz="2000" dirty="0" smtClean="0">
                <a:cs typeface="Century Gothic"/>
              </a:rPr>
              <a:t>,</a:t>
            </a:r>
            <a:r>
              <a:rPr lang="en-US" sz="2000" dirty="0" smtClean="0"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endParaRPr lang="en-US" sz="2000" dirty="0">
              <a:solidFill>
                <a:srgbClr val="008000"/>
              </a:solidFill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cs typeface="Century Gothic"/>
              </a:rPr>
              <a:t>Find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v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 </a:t>
            </a:r>
            <a:r>
              <a:rPr lang="en-US" sz="1600" dirty="0" smtClean="0">
                <a:cs typeface="Century Gothic"/>
              </a:rPr>
              <a:t>between the distal </a:t>
            </a:r>
            <a:r>
              <a:rPr lang="en-US" sz="1600" dirty="0" err="1" smtClean="0">
                <a:cs typeface="Century Gothic"/>
              </a:rPr>
              <a:t>mediolateral</a:t>
            </a:r>
            <a:r>
              <a:rPr lang="en-US" sz="1600" dirty="0" smtClean="0"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Find </a:t>
            </a:r>
            <a:r>
              <a:rPr lang="en-US" sz="1600" dirty="0">
                <a:cs typeface="Century Gothic"/>
              </a:rPr>
              <a:t>unit vector of </a:t>
            </a:r>
            <a:r>
              <a:rPr lang="en-US" sz="1600" i="1" dirty="0">
                <a:solidFill>
                  <a:srgbClr val="0000FF"/>
                </a:solidFill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solidFill>
                  <a:srgbClr val="0000FF"/>
                </a:solidFill>
                <a:latin typeface="Cambria Math"/>
                <a:cs typeface="Cambria Math"/>
              </a:rPr>
              <a:t> ̂</a:t>
            </a:r>
            <a:r>
              <a:rPr lang="en-US" sz="1600" dirty="0" smtClean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cs typeface="Century Gothic"/>
              </a:rPr>
              <a:t> </a:t>
            </a:r>
            <a:r>
              <a:rPr lang="en-US" sz="1600" dirty="0">
                <a:cs typeface="Century Gothic"/>
              </a:rPr>
              <a:t>x </a:t>
            </a:r>
            <a:r>
              <a:rPr lang="en-US" sz="1600" dirty="0" smtClean="0">
                <a:cs typeface="Century Gothic"/>
              </a:rPr>
              <a:t>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cs typeface="Century Gothic"/>
              </a:rPr>
              <a:t>v</a:t>
            </a:r>
            <a:endParaRPr lang="en-US" sz="1600" dirty="0">
              <a:solidFill>
                <a:schemeClr val="accent6">
                  <a:lumMod val="75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r>
              <a:rPr lang="en-US" sz="1600" dirty="0" smtClean="0">
                <a:latin typeface="Cambria Math"/>
                <a:cs typeface="Cambria Math"/>
              </a:rPr>
              <a:t> </a:t>
            </a:r>
            <a:r>
              <a:rPr lang="en-US" sz="1600" dirty="0" smtClean="0">
                <a:cs typeface="Century Gothic"/>
              </a:rPr>
              <a:t>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j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,j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,j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 smtClean="0"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M/L axis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,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of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ĵ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x 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dirty="0" err="1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î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,i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0971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98720" y="4533607"/>
            <a:ext cx="487840" cy="903997"/>
            <a:chOff x="1690125" y="1866856"/>
            <a:chExt cx="487840" cy="903997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 w="190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Arrow Connector 29"/>
          <p:cNvCxnSpPr/>
          <p:nvPr/>
        </p:nvCxnSpPr>
        <p:spPr>
          <a:xfrm rot="21162766" flipV="1">
            <a:off x="1819842" y="1628981"/>
            <a:ext cx="4435" cy="58505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21162766" flipH="1">
            <a:off x="1575089" y="2229904"/>
            <a:ext cx="303330" cy="31894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830649" y="1402651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endParaRPr lang="en-US" dirty="0">
              <a:solidFill>
                <a:srgbClr val="0000FF"/>
              </a:solidFill>
              <a:latin typeface="Cambria Math"/>
              <a:cs typeface="Cambria Math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17187" y="257119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endParaRPr lang="en-US" dirty="0">
              <a:solidFill>
                <a:srgbClr val="008000"/>
              </a:solidFill>
              <a:latin typeface="Cambria Math"/>
              <a:cs typeface="Cambria Math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Inferior/Superior Axis, </a:t>
            </a:r>
            <a:r>
              <a:rPr lang="en-US" sz="20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 from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PJC to DJC</a:t>
            </a:r>
            <a:endParaRPr lang="en-US" sz="1600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of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16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rgbClr val="7F7F7F"/>
                </a:solidFill>
                <a:cs typeface="Century Gothic"/>
              </a:rPr>
              <a:t>Find the A/P axis</a:t>
            </a:r>
            <a:r>
              <a:rPr lang="en-US" sz="2000" dirty="0" smtClean="0">
                <a:solidFill>
                  <a:srgbClr val="7F7F7F"/>
                </a:solidFill>
                <a:cs typeface="Century Gothic"/>
              </a:rPr>
              <a:t>,</a:t>
            </a:r>
            <a:r>
              <a:rPr lang="en-US" sz="20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endParaRPr lang="en-US" sz="2000" dirty="0">
              <a:solidFill>
                <a:srgbClr val="7F7F7F"/>
              </a:solidFill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rgbClr val="7F7F7F"/>
                </a:solidFill>
                <a:cs typeface="Century Gothic"/>
              </a:rPr>
              <a:t>Find vector </a:t>
            </a:r>
            <a:r>
              <a:rPr lang="en-US" sz="1600" b="1" dirty="0">
                <a:solidFill>
                  <a:srgbClr val="7F7F7F"/>
                </a:solidFill>
                <a:cs typeface="Century Gothic"/>
              </a:rPr>
              <a:t>v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between the distal </a:t>
            </a:r>
            <a:r>
              <a:rPr lang="en-US" sz="1600" dirty="0" err="1" smtClean="0">
                <a:solidFill>
                  <a:srgbClr val="7F7F7F"/>
                </a:solidFill>
                <a:cs typeface="Century Gothic"/>
              </a:rPr>
              <a:t>mediolateral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unit vector of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solidFill>
                  <a:srgbClr val="7F7F7F"/>
                </a:solidFill>
                <a:latin typeface="Cambria Math"/>
                <a:cs typeface="Cambria Math"/>
              </a:rPr>
              <a:t> ̂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x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v</a:t>
            </a: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=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M/L axis</a:t>
            </a:r>
            <a:r>
              <a:rPr lang="en-US" sz="2000" dirty="0" smtClean="0">
                <a:cs typeface="Century Gothic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Cambria Math"/>
                <a:cs typeface="Cambria Math"/>
              </a:rPr>
              <a:t>î</a:t>
            </a:r>
            <a:endParaRPr lang="en-US" sz="2000" dirty="0" smtClean="0">
              <a:solidFill>
                <a:srgbClr val="FF0000"/>
              </a:solidFill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>
                <a:cs typeface="Century Gothic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r>
              <a:rPr lang="en-US" sz="2000" dirty="0" smtClean="0">
                <a:cs typeface="Century Gothic"/>
              </a:rPr>
              <a:t> </a:t>
            </a:r>
            <a:r>
              <a:rPr lang="en-US" sz="2000" dirty="0">
                <a:cs typeface="Century Gothic"/>
              </a:rPr>
              <a:t>x </a:t>
            </a:r>
            <a:r>
              <a:rPr lang="en-US" sz="2000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rgbClr val="0000F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Cambria Math"/>
                <a:cs typeface="Cambria Math"/>
              </a:rPr>
              <a:t>î</a:t>
            </a:r>
            <a:r>
              <a:rPr lang="en-US" sz="1600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cs typeface="Century Gothic"/>
              </a:rPr>
              <a:t>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i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,i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,i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>
                <a:cs typeface="Century Gothic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3722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684" y="2178538"/>
            <a:ext cx="1168902" cy="3901946"/>
          </a:xfrm>
          <a:prstGeom prst="rect">
            <a:avLst/>
          </a:prstGeom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Defined by …</a:t>
            </a:r>
            <a:endParaRPr lang="en-US" sz="3600" dirty="0"/>
          </a:p>
        </p:txBody>
      </p:sp>
      <p:sp>
        <p:nvSpPr>
          <p:cNvPr id="32" name="TextBox 31"/>
          <p:cNvSpPr txBox="1"/>
          <p:nvPr/>
        </p:nvSpPr>
        <p:spPr>
          <a:xfrm>
            <a:off x="4659999" y="1829807"/>
            <a:ext cx="418115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the Inferior/Superior Axis, </a:t>
            </a:r>
            <a:r>
              <a:rPr lang="en-US" sz="20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vector </a:t>
            </a:r>
            <a:r>
              <a:rPr lang="en-US" sz="1600" b="1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 from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PJC to DJC</a:t>
            </a:r>
            <a:endParaRPr lang="en-US" sz="1600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Find unit vector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of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m</a:t>
            </a:r>
            <a:endParaRPr lang="en-US" sz="2000" b="1" dirty="0">
              <a:solidFill>
                <a:schemeClr val="bg1">
                  <a:lumMod val="50000"/>
                </a:schemeClr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 ̂</a:t>
            </a:r>
            <a:r>
              <a:rPr lang="en-US" sz="1600" dirty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 =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,k</a:t>
            </a:r>
            <a:r>
              <a:rPr lang="en-US" sz="1600" baseline="-25000" dirty="0" err="1">
                <a:solidFill>
                  <a:schemeClr val="bg1">
                    <a:lumMod val="50000"/>
                  </a:schemeClr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200" dirty="0"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solidFill>
                  <a:srgbClr val="7F7F7F"/>
                </a:solidFill>
                <a:cs typeface="Century Gothic"/>
              </a:rPr>
              <a:t>Find the A/P axis</a:t>
            </a:r>
            <a:r>
              <a:rPr lang="en-US" sz="2000" dirty="0" smtClean="0">
                <a:solidFill>
                  <a:srgbClr val="7F7F7F"/>
                </a:solidFill>
                <a:cs typeface="Century Gothic"/>
              </a:rPr>
              <a:t>,</a:t>
            </a:r>
            <a:r>
              <a:rPr lang="en-US" sz="20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20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endParaRPr lang="en-US" sz="2000" dirty="0">
              <a:solidFill>
                <a:srgbClr val="7F7F7F"/>
              </a:solidFill>
              <a:latin typeface="Cambria Math"/>
              <a:cs typeface="Cambria Math"/>
            </a:endParaRP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>
                <a:solidFill>
                  <a:srgbClr val="7F7F7F"/>
                </a:solidFill>
                <a:cs typeface="Century Gothic"/>
              </a:rPr>
              <a:t>Find vector </a:t>
            </a:r>
            <a:r>
              <a:rPr lang="en-US" sz="1600" b="1" dirty="0">
                <a:solidFill>
                  <a:srgbClr val="7F7F7F"/>
                </a:solidFill>
                <a:cs typeface="Century Gothic"/>
              </a:rPr>
              <a:t>v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between the distal </a:t>
            </a:r>
            <a:r>
              <a:rPr lang="en-US" sz="1600" dirty="0" err="1" smtClean="0">
                <a:solidFill>
                  <a:srgbClr val="7F7F7F"/>
                </a:solidFill>
                <a:cs typeface="Century Gothic"/>
              </a:rPr>
              <a:t>mediolateral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targets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Find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unit vector of </a:t>
            </a:r>
            <a:r>
              <a:rPr lang="en-US" sz="1600" i="1" dirty="0">
                <a:solidFill>
                  <a:srgbClr val="7F7F7F"/>
                </a:solidFill>
                <a:latin typeface="Cambria Math"/>
                <a:cs typeface="Cambria Math"/>
              </a:rPr>
              <a:t>k</a:t>
            </a:r>
            <a:r>
              <a:rPr lang="en-US" sz="1600" i="1" dirty="0" smtClean="0">
                <a:solidFill>
                  <a:srgbClr val="7F7F7F"/>
                </a:solidFill>
                <a:latin typeface="Cambria Math"/>
                <a:cs typeface="Cambria Math"/>
              </a:rPr>
              <a:t> ̂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x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 </a:t>
            </a:r>
            <a:r>
              <a:rPr lang="en-US" sz="1600" b="1" dirty="0" smtClean="0">
                <a:solidFill>
                  <a:srgbClr val="7F7F7F"/>
                </a:solidFill>
                <a:cs typeface="Century Gothic"/>
              </a:rPr>
              <a:t>v</a:t>
            </a: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b="1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b="1" dirty="0" err="1" smtClean="0">
                <a:solidFill>
                  <a:srgbClr val="7F7F7F"/>
                </a:solidFill>
                <a:latin typeface="Cambria Math"/>
                <a:cs typeface="Cambria Math"/>
              </a:rPr>
              <a:t>ĵ</a:t>
            </a:r>
            <a:r>
              <a:rPr lang="en-US" sz="1600" dirty="0" smtClean="0">
                <a:solidFill>
                  <a:srgbClr val="7F7F7F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= </a:t>
            </a:r>
            <a:r>
              <a:rPr lang="en-US" sz="1600" dirty="0">
                <a:solidFill>
                  <a:srgbClr val="7F7F7F"/>
                </a:solidFill>
                <a:cs typeface="Century Gothic"/>
              </a:rPr>
              <a:t>(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x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y</a:t>
            </a:r>
            <a:r>
              <a:rPr lang="en-US" sz="1600" dirty="0" err="1">
                <a:solidFill>
                  <a:srgbClr val="7F7F7F"/>
                </a:solidFill>
                <a:cs typeface="Century Gothic"/>
              </a:rPr>
              <a:t>,j</a:t>
            </a:r>
            <a:r>
              <a:rPr lang="en-US" sz="1600" baseline="-25000" dirty="0" err="1">
                <a:solidFill>
                  <a:srgbClr val="7F7F7F"/>
                </a:solidFill>
                <a:cs typeface="Century Gothic"/>
              </a:rPr>
              <a:t>z</a:t>
            </a:r>
            <a:r>
              <a:rPr lang="en-US" sz="1600" dirty="0" smtClean="0">
                <a:solidFill>
                  <a:srgbClr val="7F7F7F"/>
                </a:solidFill>
                <a:cs typeface="Century Gothic"/>
              </a:rPr>
              <a:t>)</a:t>
            </a:r>
          </a:p>
          <a:p>
            <a:pPr marL="1314450" lvl="2" indent="-514350">
              <a:buFont typeface="+mj-lt"/>
              <a:buAutoNum type="arabicPeriod"/>
            </a:pPr>
            <a:endParaRPr lang="en-US" sz="1600" dirty="0">
              <a:solidFill>
                <a:srgbClr val="7F7F7F"/>
              </a:solidFill>
              <a:cs typeface="Century Gothic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dirty="0">
                <a:cs typeface="Century Gothic"/>
              </a:rPr>
              <a:t>Find the M/L axis</a:t>
            </a:r>
            <a:r>
              <a:rPr lang="en-US" sz="2000" dirty="0" smtClean="0">
                <a:cs typeface="Century Gothic"/>
              </a:rPr>
              <a:t>, </a:t>
            </a:r>
            <a:r>
              <a:rPr lang="en-US" sz="2000" dirty="0" err="1" smtClean="0">
                <a:solidFill>
                  <a:srgbClr val="FF0000"/>
                </a:solidFill>
                <a:latin typeface="Cambria Math"/>
                <a:cs typeface="Cambria Math"/>
              </a:rPr>
              <a:t>î</a:t>
            </a:r>
            <a:endParaRPr lang="en-US" sz="2000" dirty="0" smtClean="0">
              <a:solidFill>
                <a:srgbClr val="FF0000"/>
              </a:solidFill>
              <a:latin typeface="Cambria Math"/>
              <a:cs typeface="Cambria Math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>
                <a:cs typeface="Century Gothic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r>
              <a:rPr lang="en-US" sz="2000" dirty="0" smtClean="0">
                <a:cs typeface="Century Gothic"/>
              </a:rPr>
              <a:t> </a:t>
            </a:r>
            <a:r>
              <a:rPr lang="en-US" sz="2000" dirty="0">
                <a:cs typeface="Century Gothic"/>
              </a:rPr>
              <a:t>x </a:t>
            </a:r>
            <a:r>
              <a:rPr lang="en-US" sz="2000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r>
              <a:rPr lang="en-US" sz="2000" dirty="0">
                <a:solidFill>
                  <a:srgbClr val="0000FF"/>
                </a:solidFill>
                <a:latin typeface="Cambria Math"/>
                <a:cs typeface="Cambria Math"/>
              </a:rPr>
              <a:t> </a:t>
            </a:r>
            <a:endParaRPr lang="en-US" sz="2000" b="1" dirty="0">
              <a:solidFill>
                <a:srgbClr val="0000FF"/>
              </a:solidFill>
              <a:cs typeface="Century Gothic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en-US" sz="1600" dirty="0" smtClean="0">
                <a:cs typeface="Century Gothic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Cambria Math"/>
                <a:cs typeface="Cambria Math"/>
              </a:rPr>
              <a:t>î</a:t>
            </a:r>
            <a:r>
              <a:rPr lang="en-US" sz="1600" dirty="0" smtClean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lang="en-US" sz="1600" dirty="0" smtClean="0">
                <a:cs typeface="Century Gothic"/>
              </a:rPr>
              <a:t>= </a:t>
            </a:r>
            <a:r>
              <a:rPr lang="en-US" sz="1600" dirty="0">
                <a:cs typeface="Century Gothic"/>
              </a:rPr>
              <a:t>(</a:t>
            </a:r>
            <a:r>
              <a:rPr lang="en-US" sz="1600" dirty="0" err="1">
                <a:cs typeface="Century Gothic"/>
              </a:rPr>
              <a:t>i</a:t>
            </a:r>
            <a:r>
              <a:rPr lang="en-US" sz="1600" baseline="-25000" dirty="0" err="1">
                <a:cs typeface="Century Gothic"/>
              </a:rPr>
              <a:t>x</a:t>
            </a:r>
            <a:r>
              <a:rPr lang="en-US" sz="1600" dirty="0" err="1">
                <a:cs typeface="Century Gothic"/>
              </a:rPr>
              <a:t>,i</a:t>
            </a:r>
            <a:r>
              <a:rPr lang="en-US" sz="1600" baseline="-25000" dirty="0" err="1">
                <a:cs typeface="Century Gothic"/>
              </a:rPr>
              <a:t>y</a:t>
            </a:r>
            <a:r>
              <a:rPr lang="en-US" sz="1600" dirty="0" err="1">
                <a:cs typeface="Century Gothic"/>
              </a:rPr>
              <a:t>,i</a:t>
            </a:r>
            <a:r>
              <a:rPr lang="en-US" sz="1600" baseline="-25000" dirty="0" err="1">
                <a:cs typeface="Century Gothic"/>
              </a:rPr>
              <a:t>z</a:t>
            </a:r>
            <a:r>
              <a:rPr lang="en-US" sz="1600" dirty="0">
                <a:cs typeface="Century Gothic"/>
              </a:rPr>
              <a:t>)</a:t>
            </a:r>
          </a:p>
        </p:txBody>
      </p:sp>
      <p:sp>
        <p:nvSpPr>
          <p:cNvPr id="36" name="Oval 35"/>
          <p:cNvSpPr/>
          <p:nvPr/>
        </p:nvSpPr>
        <p:spPr>
          <a:xfrm>
            <a:off x="1233464" y="2209019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96708" y="204990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602537" y="5604813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481429" y="5437604"/>
            <a:ext cx="241696" cy="295249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743993" y="2110350"/>
            <a:ext cx="241696" cy="295249"/>
          </a:xfrm>
          <a:prstGeom prst="ellipse">
            <a:avLst/>
          </a:prstGeom>
          <a:solidFill>
            <a:srgbClr val="660066">
              <a:alpha val="4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898720" y="4533607"/>
            <a:ext cx="487840" cy="903997"/>
            <a:chOff x="1690125" y="1866856"/>
            <a:chExt cx="487840" cy="903997"/>
          </a:xfrm>
        </p:grpSpPr>
        <p:cxnSp>
          <p:nvCxnSpPr>
            <p:cNvPr id="42" name="Straight Arrow Connector 41"/>
            <p:cNvCxnSpPr/>
            <p:nvPr/>
          </p:nvCxnSpPr>
          <p:spPr>
            <a:xfrm flipV="1">
              <a:off x="2173530" y="1866856"/>
              <a:ext cx="4435" cy="585054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690125" y="2451910"/>
              <a:ext cx="483405" cy="0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1870201" y="2451910"/>
              <a:ext cx="303330" cy="318943"/>
            </a:xfrm>
            <a:prstGeom prst="straightConnector1">
              <a:avLst/>
            </a:prstGeom>
            <a:ln w="190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1830649" y="1402651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Cambria Math"/>
                <a:cs typeface="Cambria Math"/>
              </a:rPr>
              <a:t>k ̂</a:t>
            </a:r>
            <a:endParaRPr lang="en-US" dirty="0">
              <a:solidFill>
                <a:srgbClr val="0000FF"/>
              </a:solidFill>
              <a:latin typeface="Cambria Math"/>
              <a:cs typeface="Cambria Math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21162766" flipV="1">
            <a:off x="1819842" y="1628981"/>
            <a:ext cx="4435" cy="585054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21162766" flipH="1">
            <a:off x="1375512" y="2249405"/>
            <a:ext cx="483405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21162766" flipH="1">
            <a:off x="1575089" y="2229904"/>
            <a:ext cx="303330" cy="318943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17187" y="257119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8000"/>
                </a:solidFill>
                <a:latin typeface="Cambria Math"/>
                <a:cs typeface="Cambria Math"/>
              </a:rPr>
              <a:t>ĵ</a:t>
            </a:r>
            <a:endParaRPr lang="en-US" dirty="0">
              <a:solidFill>
                <a:srgbClr val="008000"/>
              </a:solidFill>
              <a:latin typeface="Cambria Math"/>
              <a:cs typeface="Cambria Math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8313" y="179915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Cambria Math"/>
                <a:cs typeface="Cambria Math"/>
              </a:rPr>
              <a:t>î</a:t>
            </a:r>
            <a:endParaRPr lang="en-US" dirty="0">
              <a:solidFill>
                <a:srgbClr val="FF0000"/>
              </a:solidFill>
              <a:latin typeface="Cambria Math"/>
              <a:cs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61205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Segment Coordinate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How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is a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segment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defined in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Visual3D?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2619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76396" y="1329345"/>
            <a:ext cx="5191209" cy="4782049"/>
            <a:chOff x="1804374" y="1260225"/>
            <a:chExt cx="5191209" cy="4782049"/>
          </a:xfrm>
        </p:grpSpPr>
        <p:pic>
          <p:nvPicPr>
            <p:cNvPr id="5" name="Picture 4" descr="SegmentTarget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4374" y="1260225"/>
              <a:ext cx="5191209" cy="478204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383766" y="5258338"/>
              <a:ext cx="14181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Anatomical Targets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41336" y="1790555"/>
              <a:ext cx="14181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Anatomical Targets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86892" y="3362104"/>
              <a:ext cx="141816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accent5">
                      <a:lumMod val="75000"/>
                    </a:schemeClr>
                  </a:solidFill>
                </a:rPr>
                <a:t>Tracking Targets</a:t>
              </a:r>
              <a:endParaRPr lang="en-US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19577" y="3617230"/>
              <a:ext cx="2466805" cy="1122983"/>
            </a:xfrm>
            <a:prstGeom prst="rect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12961" y="1795381"/>
              <a:ext cx="2473421" cy="1305536"/>
            </a:xfrm>
            <a:prstGeom prst="rect">
              <a:avLst/>
            </a:prstGeom>
            <a:noFill/>
            <a:ln w="381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4383766" y="2188663"/>
              <a:ext cx="1297392" cy="21306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377102" y="3832997"/>
              <a:ext cx="589662" cy="385265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V3D Segment Definition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69635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937148" y="1335226"/>
            <a:ext cx="5269705" cy="4776168"/>
            <a:chOff x="1976396" y="1266106"/>
            <a:chExt cx="5269705" cy="4776168"/>
          </a:xfrm>
        </p:grpSpPr>
        <p:pic>
          <p:nvPicPr>
            <p:cNvPr id="2" name="Picture 1" descr="SegmentGeometry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396" y="1266106"/>
              <a:ext cx="5191209" cy="4776168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2002315" y="1496023"/>
              <a:ext cx="5243786" cy="4546251"/>
              <a:chOff x="2002315" y="1496023"/>
              <a:chExt cx="5243786" cy="454625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827934" y="1512054"/>
                <a:ext cx="1418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Proximal Endpoint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276657" y="5395943"/>
                <a:ext cx="1418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E46C0A"/>
                    </a:solidFill>
                  </a:rPr>
                  <a:t>Distal Endpoint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451625" y="5630728"/>
                <a:ext cx="721723" cy="132152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5784088" y="2142354"/>
                <a:ext cx="316145" cy="440730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4337137" y="1496023"/>
                <a:ext cx="1270003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Proximal </a:t>
                </a:r>
              </a:p>
              <a:p>
                <a:pPr algn="ctr"/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Radius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002315" y="2215858"/>
                <a:ext cx="2444107" cy="272462"/>
              </a:xfrm>
              <a:prstGeom prst="rect">
                <a:avLst/>
              </a:prstGeom>
              <a:noFill/>
              <a:ln w="38100" cmpd="sng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4565780" y="2136667"/>
                <a:ext cx="1015440" cy="420773"/>
                <a:chOff x="4480983" y="1174065"/>
                <a:chExt cx="1559983" cy="762688"/>
              </a:xfrm>
            </p:grpSpPr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5143500" y="1174065"/>
                  <a:ext cx="897466" cy="762688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4480983" y="1174065"/>
                  <a:ext cx="662517" cy="402853"/>
                </a:xfrm>
                <a:prstGeom prst="straightConnector1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V3D Segment Definition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74261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97677" y="1329345"/>
            <a:ext cx="5348647" cy="4785882"/>
            <a:chOff x="1954182" y="1256392"/>
            <a:chExt cx="5348647" cy="4785882"/>
          </a:xfrm>
        </p:grpSpPr>
        <p:pic>
          <p:nvPicPr>
            <p:cNvPr id="3" name="Picture 2" descr="SegmentBone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4182" y="1256392"/>
              <a:ext cx="5201767" cy="4785882"/>
            </a:xfrm>
            <a:prstGeom prst="rect">
              <a:avLst/>
            </a:prstGeom>
          </p:spPr>
        </p:pic>
        <p:grpSp>
          <p:nvGrpSpPr>
            <p:cNvPr id="2" name="Group 1"/>
            <p:cNvGrpSpPr/>
            <p:nvPr/>
          </p:nvGrpSpPr>
          <p:grpSpPr>
            <a:xfrm>
              <a:off x="4356353" y="1522313"/>
              <a:ext cx="2946476" cy="1574619"/>
              <a:chOff x="4356353" y="1522313"/>
              <a:chExt cx="2946476" cy="1574619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884662" y="2727600"/>
                <a:ext cx="14181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E502"/>
                    </a:solidFill>
                  </a:rPr>
                  <a:t>SCS Y - Axis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466507" y="1522313"/>
                <a:ext cx="14181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FF"/>
                    </a:solidFill>
                  </a:rPr>
                  <a:t>SCS Z - Axis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356353" y="2332348"/>
                <a:ext cx="14181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SCS X - Axis</a:t>
                </a:r>
              </a:p>
            </p:txBody>
          </p: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900" dirty="0" smtClean="0"/>
              <a:t>Segment Coordinate System: </a:t>
            </a:r>
            <a:br>
              <a:rPr lang="en-US" sz="4900" dirty="0" smtClean="0"/>
            </a:br>
            <a:r>
              <a:rPr lang="en-US" sz="4000" dirty="0" smtClean="0"/>
              <a:t>V3D Segment Definition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67160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Segment Coordinate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Why do I care about the alignment of the segment coordinate system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0" y="529082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Visual3D YouTube Tutorial: Segment Definition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1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</a:t>
            </a:r>
            <a:br>
              <a:rPr lang="en-US" sz="4900" dirty="0" smtClean="0"/>
            </a:b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638338" y="1793756"/>
            <a:ext cx="2730413" cy="3383367"/>
            <a:chOff x="2066836" y="1652688"/>
            <a:chExt cx="3454201" cy="3737833"/>
          </a:xfrm>
        </p:grpSpPr>
        <p:sp>
          <p:nvSpPr>
            <p:cNvPr id="4" name="Oval 3"/>
            <p:cNvSpPr/>
            <p:nvPr/>
          </p:nvSpPr>
          <p:spPr>
            <a:xfrm>
              <a:off x="3567546" y="1662546"/>
              <a:ext cx="357909" cy="369454"/>
            </a:xfrm>
            <a:prstGeom prst="ellipse">
              <a:avLst/>
            </a:prstGeom>
            <a:solidFill>
              <a:srgbClr val="660066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163128" y="2957946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380353" y="4911435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792708" y="1692428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347984" y="5021067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066836" y="1652688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4383" y="1818745"/>
            <a:ext cx="4156462" cy="3819811"/>
            <a:chOff x="1430946" y="1869704"/>
            <a:chExt cx="5082218" cy="4016501"/>
          </a:xfrm>
        </p:grpSpPr>
        <p:sp>
          <p:nvSpPr>
            <p:cNvPr id="8" name="TextBox 7"/>
            <p:cNvSpPr txBox="1"/>
            <p:nvPr/>
          </p:nvSpPr>
          <p:spPr>
            <a:xfrm>
              <a:off x="5788446" y="3090575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LSK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26719" y="5456877"/>
              <a:ext cx="677429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68264" y="1901726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4645" y="5530218"/>
              <a:ext cx="830955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30946" y="1869704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96943" y="2215632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LKJC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2769" y="1481797"/>
            <a:ext cx="418115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1: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Joint center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landmark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&amp; Radius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Extra target to Define 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rgbClr val="000000"/>
                </a:solidFill>
              </a:rPr>
              <a:t>Method 2: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Proximal End: </a:t>
            </a:r>
            <a:r>
              <a:rPr lang="en-US" sz="1400" dirty="0" smtClean="0">
                <a:solidFill>
                  <a:srgbClr val="000000"/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Distal </a:t>
            </a:r>
            <a:r>
              <a:rPr lang="en-US" sz="1400" b="1" dirty="0">
                <a:solidFill>
                  <a:srgbClr val="000000"/>
                </a:solidFill>
              </a:rPr>
              <a:t>End</a:t>
            </a:r>
            <a:r>
              <a:rPr lang="en-US" sz="1400" b="1" dirty="0" smtClean="0">
                <a:solidFill>
                  <a:srgbClr val="000000"/>
                </a:solidFill>
              </a:rPr>
              <a:t>: </a:t>
            </a:r>
            <a:r>
              <a:rPr lang="en-US" sz="1400" dirty="0" smtClean="0">
                <a:solidFill>
                  <a:srgbClr val="000000"/>
                </a:solidFill>
              </a:rPr>
              <a:t>1 </a:t>
            </a:r>
            <a:r>
              <a:rPr lang="en-US" sz="1400" dirty="0">
                <a:solidFill>
                  <a:srgbClr val="000000"/>
                </a:solidFill>
              </a:rPr>
              <a:t>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Extra </a:t>
            </a:r>
            <a:r>
              <a:rPr lang="en-US" sz="1400" b="1" dirty="0">
                <a:solidFill>
                  <a:srgbClr val="000000"/>
                </a:solidFill>
              </a:rPr>
              <a:t>target to Define </a:t>
            </a:r>
            <a:r>
              <a:rPr lang="en-US" sz="1400" b="1" dirty="0" smtClean="0">
                <a:solidFill>
                  <a:srgbClr val="000000"/>
                </a:solidFill>
              </a:rPr>
              <a:t>Orientation: </a:t>
            </a:r>
            <a:r>
              <a:rPr lang="en-US" sz="1400" dirty="0" smtClean="0">
                <a:solidFill>
                  <a:srgbClr val="000000"/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rgbClr val="7F7F7F"/>
                </a:solidFill>
              </a:rPr>
              <a:t>Method 3: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7F7F7F"/>
                </a:solidFill>
              </a:rPr>
              <a:t>Proximal End</a:t>
            </a:r>
            <a:r>
              <a:rPr lang="en-US" sz="1400" b="1" dirty="0" smtClean="0">
                <a:solidFill>
                  <a:srgbClr val="7F7F7F"/>
                </a:solidFill>
              </a:rPr>
              <a:t>: </a:t>
            </a:r>
            <a:r>
              <a:rPr lang="en-US" sz="1400" dirty="0" smtClean="0">
                <a:solidFill>
                  <a:srgbClr val="7F7F7F"/>
                </a:solidFill>
              </a:rPr>
              <a:t>1 </a:t>
            </a:r>
            <a:r>
              <a:rPr lang="en-US" sz="1400" dirty="0">
                <a:solidFill>
                  <a:srgbClr val="7F7F7F"/>
                </a:solidFill>
              </a:rPr>
              <a:t>Joint center </a:t>
            </a:r>
            <a:r>
              <a:rPr lang="en-US" sz="1400" dirty="0" smtClean="0">
                <a:solidFill>
                  <a:srgbClr val="7F7F7F"/>
                </a:solidFill>
              </a:rPr>
              <a:t>landmark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&amp; Radius</a:t>
            </a:r>
            <a:endParaRPr lang="en-US" sz="1400" dirty="0" smtClean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7F7F7F"/>
                </a:solidFill>
              </a:rPr>
              <a:t>Distal </a:t>
            </a:r>
            <a:r>
              <a:rPr lang="en-US" sz="1400" b="1" dirty="0">
                <a:solidFill>
                  <a:srgbClr val="7F7F7F"/>
                </a:solidFill>
              </a:rPr>
              <a:t>End</a:t>
            </a:r>
            <a:r>
              <a:rPr lang="en-US" sz="1400" b="1" dirty="0" smtClean="0">
                <a:solidFill>
                  <a:srgbClr val="7F7F7F"/>
                </a:solidFill>
              </a:rPr>
              <a:t>: </a:t>
            </a:r>
            <a:r>
              <a:rPr lang="en-US" sz="1400" dirty="0" smtClean="0">
                <a:solidFill>
                  <a:srgbClr val="7F7F7F"/>
                </a:solidFill>
              </a:rPr>
              <a:t>1 </a:t>
            </a:r>
            <a:r>
              <a:rPr lang="en-US" sz="1400" dirty="0">
                <a:solidFill>
                  <a:srgbClr val="7F7F7F"/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7F7F7F"/>
                </a:solidFill>
              </a:rPr>
              <a:t>Extra </a:t>
            </a:r>
            <a:r>
              <a:rPr lang="en-US" sz="1400" b="1" dirty="0">
                <a:solidFill>
                  <a:srgbClr val="7F7F7F"/>
                </a:solidFill>
              </a:rPr>
              <a:t>target to Define </a:t>
            </a:r>
            <a:r>
              <a:rPr lang="en-US" sz="1400" b="1" dirty="0" smtClean="0">
                <a:solidFill>
                  <a:srgbClr val="7F7F7F"/>
                </a:solidFill>
              </a:rPr>
              <a:t>Orientation: </a:t>
            </a:r>
            <a:r>
              <a:rPr lang="en-US" sz="1400" dirty="0" smtClean="0">
                <a:solidFill>
                  <a:srgbClr val="7F7F7F"/>
                </a:solidFill>
              </a:rPr>
              <a:t>Lateral target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4: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Proximal 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Lateral target</a:t>
            </a:r>
          </a:p>
        </p:txBody>
      </p:sp>
    </p:spTree>
    <p:extLst>
      <p:ext uri="{BB962C8B-B14F-4D97-AF65-F5344CB8AC3E}">
        <p14:creationId xmlns:p14="http://schemas.microsoft.com/office/powerpoint/2010/main" val="705991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</a:t>
            </a:r>
            <a:br>
              <a:rPr lang="en-US" sz="4900" dirty="0" smtClean="0"/>
            </a:b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638338" y="1793756"/>
            <a:ext cx="2730413" cy="3383367"/>
            <a:chOff x="2066836" y="1652688"/>
            <a:chExt cx="3454201" cy="3737833"/>
          </a:xfrm>
        </p:grpSpPr>
        <p:sp>
          <p:nvSpPr>
            <p:cNvPr id="4" name="Oval 3"/>
            <p:cNvSpPr/>
            <p:nvPr/>
          </p:nvSpPr>
          <p:spPr>
            <a:xfrm>
              <a:off x="3567546" y="1662546"/>
              <a:ext cx="357909" cy="369454"/>
            </a:xfrm>
            <a:prstGeom prst="ellipse">
              <a:avLst/>
            </a:prstGeom>
            <a:solidFill>
              <a:srgbClr val="0000FF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163128" y="2957946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380353" y="4911435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792708" y="169242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347984" y="5021067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066836" y="165268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4383" y="1818745"/>
            <a:ext cx="4156462" cy="3819811"/>
            <a:chOff x="1430946" y="1869704"/>
            <a:chExt cx="5082218" cy="4016501"/>
          </a:xfrm>
        </p:grpSpPr>
        <p:sp>
          <p:nvSpPr>
            <p:cNvPr id="8" name="TextBox 7"/>
            <p:cNvSpPr txBox="1"/>
            <p:nvPr/>
          </p:nvSpPr>
          <p:spPr>
            <a:xfrm>
              <a:off x="5788446" y="3090575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LSK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26719" y="5456877"/>
              <a:ext cx="677429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68264" y="1901726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4645" y="5530218"/>
              <a:ext cx="830955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30946" y="1869704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96943" y="2215632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LKJC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2769" y="1481797"/>
            <a:ext cx="418115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1: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Joint center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landmark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&amp;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Radius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2: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rgbClr val="000000"/>
                </a:solidFill>
              </a:rPr>
              <a:t>Method 3: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000000"/>
                </a:solidFill>
              </a:rPr>
              <a:t>Proximal End</a:t>
            </a:r>
            <a:r>
              <a:rPr lang="en-US" sz="1400" b="1" dirty="0" smtClean="0">
                <a:solidFill>
                  <a:srgbClr val="000000"/>
                </a:solidFill>
              </a:rPr>
              <a:t>: </a:t>
            </a:r>
            <a:r>
              <a:rPr lang="en-US" sz="1400" dirty="0" smtClean="0">
                <a:solidFill>
                  <a:srgbClr val="000000"/>
                </a:solidFill>
              </a:rPr>
              <a:t>1 </a:t>
            </a:r>
            <a:r>
              <a:rPr lang="en-US" sz="1400" dirty="0">
                <a:solidFill>
                  <a:srgbClr val="000000"/>
                </a:solidFill>
              </a:rPr>
              <a:t>Joint center </a:t>
            </a:r>
            <a:r>
              <a:rPr lang="en-US" sz="1400" dirty="0" smtClean="0">
                <a:solidFill>
                  <a:srgbClr val="000000"/>
                </a:solidFill>
              </a:rPr>
              <a:t>landmark </a:t>
            </a:r>
            <a:r>
              <a:rPr lang="en-US" sz="1400" i="1" dirty="0" smtClean="0">
                <a:solidFill>
                  <a:srgbClr val="000000"/>
                </a:solidFill>
              </a:rPr>
              <a:t>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Distal </a:t>
            </a:r>
            <a:r>
              <a:rPr lang="en-US" sz="1400" b="1" dirty="0">
                <a:solidFill>
                  <a:srgbClr val="000000"/>
                </a:solidFill>
              </a:rPr>
              <a:t>End</a:t>
            </a:r>
            <a:r>
              <a:rPr lang="en-US" sz="1400" b="1" dirty="0" smtClean="0">
                <a:solidFill>
                  <a:srgbClr val="000000"/>
                </a:solidFill>
              </a:rPr>
              <a:t>: </a:t>
            </a:r>
            <a:r>
              <a:rPr lang="en-US" sz="1400" dirty="0" smtClean="0">
                <a:solidFill>
                  <a:srgbClr val="000000"/>
                </a:solidFill>
              </a:rPr>
              <a:t>1 </a:t>
            </a:r>
            <a:r>
              <a:rPr lang="en-US" sz="1400" dirty="0">
                <a:solidFill>
                  <a:srgbClr val="000000"/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Extra </a:t>
            </a:r>
            <a:r>
              <a:rPr lang="en-US" sz="1400" b="1" dirty="0">
                <a:solidFill>
                  <a:srgbClr val="000000"/>
                </a:solidFill>
              </a:rPr>
              <a:t>target to Define </a:t>
            </a:r>
            <a:r>
              <a:rPr lang="en-US" sz="1400" b="1" dirty="0" smtClean="0">
                <a:solidFill>
                  <a:srgbClr val="000000"/>
                </a:solidFill>
              </a:rPr>
              <a:t>Orientation: </a:t>
            </a:r>
            <a:r>
              <a:rPr lang="en-US" sz="1400" dirty="0" smtClean="0">
                <a:solidFill>
                  <a:srgbClr val="000000"/>
                </a:solidFill>
              </a:rPr>
              <a:t>Lateral target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4: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Proximal 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Lateral target</a:t>
            </a:r>
          </a:p>
        </p:txBody>
      </p:sp>
    </p:spTree>
    <p:extLst>
      <p:ext uri="{BB962C8B-B14F-4D97-AF65-F5344CB8AC3E}">
        <p14:creationId xmlns:p14="http://schemas.microsoft.com/office/powerpoint/2010/main" val="70599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</a:t>
            </a:r>
            <a:br>
              <a:rPr lang="en-US" sz="4900" dirty="0" smtClean="0"/>
            </a:br>
            <a:endParaRPr lang="en-US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5638338" y="1793756"/>
            <a:ext cx="2730413" cy="3383367"/>
            <a:chOff x="2066836" y="1652688"/>
            <a:chExt cx="3454201" cy="3737833"/>
          </a:xfrm>
        </p:grpSpPr>
        <p:sp>
          <p:nvSpPr>
            <p:cNvPr id="4" name="Oval 3"/>
            <p:cNvSpPr/>
            <p:nvPr/>
          </p:nvSpPr>
          <p:spPr>
            <a:xfrm>
              <a:off x="3567546" y="1662546"/>
              <a:ext cx="357909" cy="369454"/>
            </a:xfrm>
            <a:prstGeom prst="ellipse">
              <a:avLst/>
            </a:prstGeom>
            <a:solidFill>
              <a:srgbClr val="660066">
                <a:alpha val="42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163128" y="2957946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4380353" y="4911435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792708" y="1692428"/>
              <a:ext cx="357909" cy="369454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347984" y="5021067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066836" y="1652688"/>
              <a:ext cx="357909" cy="369454"/>
            </a:xfrm>
            <a:prstGeom prst="ellipse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94383" y="1818745"/>
            <a:ext cx="4156462" cy="3819811"/>
            <a:chOff x="1430946" y="1869704"/>
            <a:chExt cx="5082218" cy="4016501"/>
          </a:xfrm>
        </p:grpSpPr>
        <p:sp>
          <p:nvSpPr>
            <p:cNvPr id="8" name="TextBox 7"/>
            <p:cNvSpPr txBox="1"/>
            <p:nvPr/>
          </p:nvSpPr>
          <p:spPr>
            <a:xfrm>
              <a:off x="5788446" y="3090575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LSK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26719" y="5456877"/>
              <a:ext cx="677429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68264" y="1901726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LLK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84645" y="5530218"/>
              <a:ext cx="830955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30946" y="1869704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LMK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96943" y="2215632"/>
              <a:ext cx="724718" cy="355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LKJC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2769" y="1481797"/>
            <a:ext cx="418115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1: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Joint center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landmark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&amp; Radius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Extra target to Define 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chemeClr val="bg1">
                    <a:lumMod val="50000"/>
                  </a:schemeClr>
                </a:solidFill>
              </a:rPr>
              <a:t>Method 2: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Proximal End: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Distal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End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Lateral &amp; 1 medial target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Extra 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target to Define 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Orientation: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None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>
                <a:solidFill>
                  <a:srgbClr val="7F7F7F"/>
                </a:solidFill>
              </a:rPr>
              <a:t>Method 3: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solidFill>
                  <a:srgbClr val="7F7F7F"/>
                </a:solidFill>
              </a:rPr>
              <a:t>Proximal End</a:t>
            </a:r>
            <a:r>
              <a:rPr lang="en-US" sz="1400" b="1" dirty="0" smtClean="0">
                <a:solidFill>
                  <a:srgbClr val="7F7F7F"/>
                </a:solidFill>
              </a:rPr>
              <a:t>: </a:t>
            </a:r>
            <a:r>
              <a:rPr lang="en-US" sz="1400" dirty="0" smtClean="0">
                <a:solidFill>
                  <a:srgbClr val="7F7F7F"/>
                </a:solidFill>
              </a:rPr>
              <a:t>1 </a:t>
            </a:r>
            <a:r>
              <a:rPr lang="en-US" sz="1400" dirty="0">
                <a:solidFill>
                  <a:srgbClr val="7F7F7F"/>
                </a:solidFill>
              </a:rPr>
              <a:t>Joint center </a:t>
            </a:r>
            <a:r>
              <a:rPr lang="en-US" sz="1400" dirty="0" smtClean="0">
                <a:solidFill>
                  <a:srgbClr val="7F7F7F"/>
                </a:solidFill>
              </a:rPr>
              <a:t>landmark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&amp; Radius</a:t>
            </a:r>
            <a:endParaRPr lang="en-US" sz="1400" dirty="0" smtClean="0">
              <a:solidFill>
                <a:srgbClr val="7F7F7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7F7F7F"/>
                </a:solidFill>
              </a:rPr>
              <a:t>Distal </a:t>
            </a:r>
            <a:r>
              <a:rPr lang="en-US" sz="1400" b="1" dirty="0">
                <a:solidFill>
                  <a:srgbClr val="7F7F7F"/>
                </a:solidFill>
              </a:rPr>
              <a:t>End</a:t>
            </a:r>
            <a:r>
              <a:rPr lang="en-US" sz="1400" b="1" dirty="0" smtClean="0">
                <a:solidFill>
                  <a:srgbClr val="7F7F7F"/>
                </a:solidFill>
              </a:rPr>
              <a:t>: </a:t>
            </a:r>
            <a:r>
              <a:rPr lang="en-US" sz="1400" dirty="0" smtClean="0">
                <a:solidFill>
                  <a:srgbClr val="7F7F7F"/>
                </a:solidFill>
              </a:rPr>
              <a:t>1 </a:t>
            </a:r>
            <a:r>
              <a:rPr lang="en-US" sz="1400" dirty="0">
                <a:solidFill>
                  <a:srgbClr val="7F7F7F"/>
                </a:solidFill>
              </a:rPr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7F7F7F"/>
                </a:solidFill>
              </a:rPr>
              <a:t>Extra </a:t>
            </a:r>
            <a:r>
              <a:rPr lang="en-US" sz="1400" b="1" dirty="0">
                <a:solidFill>
                  <a:srgbClr val="7F7F7F"/>
                </a:solidFill>
              </a:rPr>
              <a:t>target to Define </a:t>
            </a:r>
            <a:r>
              <a:rPr lang="en-US" sz="1400" b="1" dirty="0" smtClean="0">
                <a:solidFill>
                  <a:srgbClr val="7F7F7F"/>
                </a:solidFill>
              </a:rPr>
              <a:t>Orientation: </a:t>
            </a:r>
            <a:r>
              <a:rPr lang="en-US" sz="1400" dirty="0" smtClean="0">
                <a:solidFill>
                  <a:srgbClr val="7F7F7F"/>
                </a:solidFill>
              </a:rPr>
              <a:t>Lateral target</a:t>
            </a:r>
          </a:p>
          <a:p>
            <a:pPr marL="285750" indent="-285750">
              <a:buFont typeface="Arial"/>
              <a:buChar char="•"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400" b="1" u="sng" dirty="0" smtClean="0"/>
              <a:t>Method 4: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/>
              <a:t>Proximal End</a:t>
            </a:r>
            <a:r>
              <a:rPr lang="en-US" sz="1400" b="1" dirty="0" smtClean="0"/>
              <a:t>: </a:t>
            </a:r>
            <a:r>
              <a:rPr lang="en-US" sz="1400" dirty="0" smtClean="0"/>
              <a:t>1 </a:t>
            </a:r>
            <a:r>
              <a:rPr lang="en-US" sz="1400" dirty="0"/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Distal </a:t>
            </a:r>
            <a:r>
              <a:rPr lang="en-US" sz="1400" b="1" dirty="0"/>
              <a:t>End</a:t>
            </a:r>
            <a:r>
              <a:rPr lang="en-US" sz="1400" b="1" dirty="0" smtClean="0"/>
              <a:t>: </a:t>
            </a:r>
            <a:r>
              <a:rPr lang="en-US" sz="1400" dirty="0" smtClean="0"/>
              <a:t>1 </a:t>
            </a:r>
            <a:r>
              <a:rPr lang="en-US" sz="1400" dirty="0"/>
              <a:t>Lateral target &amp; Radius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/>
              <a:t>Extra </a:t>
            </a:r>
            <a:r>
              <a:rPr lang="en-US" sz="1400" b="1" dirty="0"/>
              <a:t>target to Define </a:t>
            </a:r>
            <a:r>
              <a:rPr lang="en-US" sz="1400" b="1" dirty="0" smtClean="0"/>
              <a:t>Orientation: </a:t>
            </a:r>
            <a:r>
              <a:rPr lang="en-US" sz="1400" dirty="0" smtClean="0"/>
              <a:t>Lateral target</a:t>
            </a:r>
          </a:p>
        </p:txBody>
      </p:sp>
    </p:spTree>
    <p:extLst>
      <p:ext uri="{BB962C8B-B14F-4D97-AF65-F5344CB8AC3E}">
        <p14:creationId xmlns:p14="http://schemas.microsoft.com/office/powerpoint/2010/main" val="705991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357153" y="2321127"/>
            <a:ext cx="3831667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Proximal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Joint center landmark </a:t>
            </a:r>
            <a:r>
              <a:rPr lang="en-US" i="1" dirty="0" smtClean="0"/>
              <a:t>&amp; Radius</a:t>
            </a:r>
          </a:p>
          <a:p>
            <a:endParaRPr lang="en-US" dirty="0" smtClean="0"/>
          </a:p>
          <a:p>
            <a:r>
              <a:rPr lang="en-US" b="1" dirty="0" smtClean="0"/>
              <a:t>Distal End: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Lateral &amp; 1 medial target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b="1" dirty="0"/>
              <a:t>Extra target to Define Orientation: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None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pic>
        <p:nvPicPr>
          <p:cNvPr id="2" name="Picture 1" descr="Prox_JC_Dist_MedLa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154" y="1574752"/>
            <a:ext cx="2725615" cy="429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66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67546" y="1662546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380353" y="4911435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347984" y="5021067"/>
            <a:ext cx="357909" cy="369454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563093" y="1570186"/>
            <a:ext cx="611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LKJC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16394" y="5417127"/>
            <a:ext cx="57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LLA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85732" y="5556722"/>
            <a:ext cx="701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LMA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660980" y="5433431"/>
            <a:ext cx="223133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Distal Radius = X</a:t>
            </a:r>
          </a:p>
          <a:p>
            <a:pPr algn="ctr"/>
            <a:r>
              <a:rPr lang="en-US" sz="1600" dirty="0" smtClean="0"/>
              <a:t>[ ½ Distance (LMA,LLA) ]</a:t>
            </a:r>
            <a:endParaRPr lang="en-US" dirty="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Joint Center Definition: </a:t>
            </a:r>
            <a:br>
              <a:rPr lang="en-US" sz="4900" dirty="0" smtClean="0"/>
            </a:br>
            <a:r>
              <a:rPr lang="en-US" sz="4000" dirty="0" err="1" smtClean="0"/>
              <a:t>Prox</a:t>
            </a:r>
            <a:r>
              <a:rPr lang="en-US" sz="4000" dirty="0" smtClean="0"/>
              <a:t>: JC  /  </a:t>
            </a:r>
            <a:r>
              <a:rPr lang="en-US" sz="4000" dirty="0" err="1" smtClean="0"/>
              <a:t>Dist</a:t>
            </a:r>
            <a:r>
              <a:rPr lang="en-US" sz="4000" dirty="0" smtClean="0"/>
              <a:t>: </a:t>
            </a:r>
            <a:r>
              <a:rPr lang="en-US" sz="4000" dirty="0" err="1" smtClean="0"/>
              <a:t>Lat</a:t>
            </a:r>
            <a:r>
              <a:rPr lang="en-US" sz="4000" dirty="0" smtClean="0"/>
              <a:t> &amp; Med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344879" y="2373455"/>
            <a:ext cx="354743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600" dirty="0" smtClean="0"/>
              <a:t>Define anatomical plane</a:t>
            </a:r>
          </a:p>
          <a:p>
            <a:pPr marL="342900" indent="-342900">
              <a:buAutoNum type="arabicParenR"/>
            </a:pPr>
            <a:r>
              <a:rPr lang="en-US" sz="1600" dirty="0" smtClean="0">
                <a:solidFill>
                  <a:srgbClr val="7F7F7F"/>
                </a:solidFill>
              </a:rPr>
              <a:t>Define Joint Centers</a:t>
            </a:r>
            <a:r>
              <a:rPr lang="en-US" sz="1600" dirty="0">
                <a:solidFill>
                  <a:srgbClr val="7F7F7F"/>
                </a:solidFill>
              </a:rPr>
              <a:t>…</a:t>
            </a:r>
            <a:endParaRPr lang="en-US" sz="16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92943"/>
      </p:ext>
    </p:extLst>
  </p:cSld>
  <p:clrMapOvr>
    <a:masterClrMapping/>
  </p:clrMapOvr>
</p:sld>
</file>

<file path=ppt/theme/theme1.xml><?xml version="1.0" encoding="utf-8"?>
<a:theme xmlns:a="http://schemas.openxmlformats.org/drawingml/2006/main" name="C-Mo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C-Motion.thmx</Template>
  <TotalTime>2340</TotalTime>
  <Words>2532</Words>
  <Application>Microsoft Macintosh PowerPoint</Application>
  <PresentationFormat>On-screen Show (4:3)</PresentationFormat>
  <Paragraphs>615</Paragraphs>
  <Slides>49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C-Motion</vt:lpstr>
      <vt:lpstr>Joint Center Definition</vt:lpstr>
      <vt:lpstr>Joint Center Definition:  Marker Set</vt:lpstr>
      <vt:lpstr>Joint Center Definition </vt:lpstr>
      <vt:lpstr>Joint Center Definition </vt:lpstr>
      <vt:lpstr>Joint Center Definition </vt:lpstr>
      <vt:lpstr>Joint Center Definition </vt:lpstr>
      <vt:lpstr>Joint Center Definition </vt:lpstr>
      <vt:lpstr>Joint Center Definition:  Prox: JC  /  Dist: Lat &amp; Med</vt:lpstr>
      <vt:lpstr>Joint Center Definition:  Prox: JC  /  Dist: Lat &amp; Med</vt:lpstr>
      <vt:lpstr>Joint Center Definition:  Prox: JC  /  Dist: Lat &amp; Med</vt:lpstr>
      <vt:lpstr>Joint Center Definition:  Prox: JC  /  Dist: Lat &amp; Med</vt:lpstr>
      <vt:lpstr>Joint Center Definition:  Prox: JC  /  Dist: Lat &amp; Med</vt:lpstr>
      <vt:lpstr>Joint Center Definition:  Prox: JC  /  Dist: Lat &amp; Med</vt:lpstr>
      <vt:lpstr>Joint Center Definition:  Prox: Lat &amp; Med  /  Dist: Lat &amp; Med</vt:lpstr>
      <vt:lpstr>Joint Center Definition:  Prox: Lat &amp; Med  /  Dist: Lat &amp; Med</vt:lpstr>
      <vt:lpstr>Joint Center Definition:  Prox: Lat &amp; Med  /  Dist: Lat &amp; Med</vt:lpstr>
      <vt:lpstr>Joint Center Definition:  Prox: Lat &amp; Med  /  Dist: Lat &amp; Med</vt:lpstr>
      <vt:lpstr>Joint Center Definition:  Prox: Lat &amp; Med  /  Dist: Lat &amp; Med</vt:lpstr>
      <vt:lpstr>Joint Center Definition:  Prox: Lat &amp; Med  /  Dist: Lat &amp; Med</vt:lpstr>
      <vt:lpstr>Joint Center Definition:  Prox: JC  /  Dist: Lat</vt:lpstr>
      <vt:lpstr>Joint Center Definition:  Prox: JC  /  Dist: Lat</vt:lpstr>
      <vt:lpstr>Joint Center Definition:  Prox: JC  /  Dist: Lat</vt:lpstr>
      <vt:lpstr>Joint Center Definition:  Prox: JC  /  Dist: Lat</vt:lpstr>
      <vt:lpstr>Joint Center Definition:  Prox: JC  /  Dist: Lat</vt:lpstr>
      <vt:lpstr>Joint Center Definition:  Prox: JC  /  Dist: Lat</vt:lpstr>
      <vt:lpstr>Joint Center Definition:  Prox: JC  /  Dist: Lat</vt:lpstr>
      <vt:lpstr>Joint Center Definition:  Prox: Lat  /  Dist: Lat</vt:lpstr>
      <vt:lpstr>Joint Center Definition:  Prox: Lat  /  Dist: Lat</vt:lpstr>
      <vt:lpstr>Joint Center Definition:  Prox: Lat  /  Dist: Lat</vt:lpstr>
      <vt:lpstr>Joint Center Definition:  Prox: Lat  /  Dist: Lat</vt:lpstr>
      <vt:lpstr>Joint Center Definition:  Prox: Lat  /  Dist: Lat</vt:lpstr>
      <vt:lpstr>Joint Center Definition:  Prox: Lat  /  Dist: Lat</vt:lpstr>
      <vt:lpstr>Joint Center Definition:  Prox: Lat  /  Dist: Lat</vt:lpstr>
      <vt:lpstr>Joint Center Definition</vt:lpstr>
      <vt:lpstr>Joint Center Definition:  Comparison</vt:lpstr>
      <vt:lpstr>Segment Coordinate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Segment Coordinate System</vt:lpstr>
      <vt:lpstr>PowerPoint Presentation</vt:lpstr>
      <vt:lpstr>PowerPoint Presentation</vt:lpstr>
      <vt:lpstr>PowerPoint Presentation</vt:lpstr>
      <vt:lpstr>Segment Coordinate System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Werner</dc:creator>
  <cp:lastModifiedBy>Katie Werner</cp:lastModifiedBy>
  <cp:revision>136</cp:revision>
  <dcterms:created xsi:type="dcterms:W3CDTF">2013-11-14T17:16:11Z</dcterms:created>
  <dcterms:modified xsi:type="dcterms:W3CDTF">2013-12-20T15:29:21Z</dcterms:modified>
</cp:coreProperties>
</file>