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0" r:id="rId2"/>
    <p:sldId id="397" r:id="rId3"/>
    <p:sldId id="432" r:id="rId4"/>
    <p:sldId id="264" r:id="rId5"/>
    <p:sldId id="407" r:id="rId6"/>
    <p:sldId id="386" r:id="rId7"/>
    <p:sldId id="387" r:id="rId8"/>
    <p:sldId id="388" r:id="rId9"/>
    <p:sldId id="389" r:id="rId10"/>
    <p:sldId id="390" r:id="rId11"/>
    <p:sldId id="433" r:id="rId12"/>
    <p:sldId id="408" r:id="rId13"/>
    <p:sldId id="409" r:id="rId14"/>
    <p:sldId id="419" r:id="rId15"/>
    <p:sldId id="410" r:id="rId16"/>
    <p:sldId id="411" r:id="rId17"/>
    <p:sldId id="412" r:id="rId18"/>
    <p:sldId id="413" r:id="rId19"/>
    <p:sldId id="415" r:id="rId20"/>
    <p:sldId id="416" r:id="rId21"/>
    <p:sldId id="417" r:id="rId22"/>
    <p:sldId id="425" r:id="rId23"/>
    <p:sldId id="418" r:id="rId24"/>
    <p:sldId id="426" r:id="rId25"/>
    <p:sldId id="398" r:id="rId26"/>
    <p:sldId id="427" r:id="rId27"/>
    <p:sldId id="399" r:id="rId28"/>
    <p:sldId id="428" r:id="rId29"/>
    <p:sldId id="434" r:id="rId30"/>
    <p:sldId id="435" r:id="rId31"/>
    <p:sldId id="436" r:id="rId32"/>
    <p:sldId id="437" r:id="rId33"/>
    <p:sldId id="438" r:id="rId34"/>
    <p:sldId id="439" r:id="rId35"/>
    <p:sldId id="441" r:id="rId36"/>
    <p:sldId id="442" r:id="rId37"/>
    <p:sldId id="444" r:id="rId38"/>
    <p:sldId id="445" r:id="rId39"/>
    <p:sldId id="446" r:id="rId40"/>
    <p:sldId id="447" r:id="rId41"/>
    <p:sldId id="448" r:id="rId42"/>
    <p:sldId id="449" r:id="rId43"/>
    <p:sldId id="450" r:id="rId44"/>
    <p:sldId id="451" r:id="rId45"/>
    <p:sldId id="452" r:id="rId46"/>
    <p:sldId id="453" r:id="rId47"/>
    <p:sldId id="454" r:id="rId48"/>
    <p:sldId id="455" r:id="rId49"/>
    <p:sldId id="456" r:id="rId50"/>
    <p:sldId id="457" r:id="rId51"/>
    <p:sldId id="458" r:id="rId52"/>
    <p:sldId id="459" r:id="rId53"/>
    <p:sldId id="461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B9FF"/>
    <a:srgbClr val="009242"/>
    <a:srgbClr val="00823B"/>
    <a:srgbClr val="00FF99"/>
    <a:srgbClr val="A50B37"/>
    <a:srgbClr val="DE1404"/>
    <a:srgbClr val="B08600"/>
    <a:srgbClr val="7055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06"/>
    </p:cViewPr>
  </p:sorterViewPr>
  <p:notesViewPr>
    <p:cSldViewPr snapToGrid="0">
      <p:cViewPr varScale="1">
        <p:scale>
          <a:sx n="70" d="100"/>
          <a:sy n="70" d="100"/>
        </p:scale>
        <p:origin x="-2814" y="-114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6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HESC 690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3/6/2008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C4F02-EC10-43B9-81B1-740402367C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07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0069E-E951-4606-A787-93D5D11AC0DF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8368-E6E8-4604-BEE4-004E193ED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78565B-CBFB-40C8-BC0C-3C304C50AD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F8368-E6E8-4604-BEE4-004E193ED2C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02DA-DC09-4449-BE44-54CCBFDCBCF4}" type="datetimeFigureOut">
              <a:rPr lang="en-US" smtClean="0"/>
              <a:pPr/>
              <a:t>10/10/2011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C5132-FE17-468D-B4BD-8736368EFD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3.docx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2.docx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package" Target="../embeddings/Microsoft_Word_Document4.docx"/><Relationship Id="rId4" Type="http://schemas.openxmlformats.org/officeDocument/2006/relationships/package" Target="../embeddings/Microsoft_Word_Document1.docx"/><Relationship Id="rId9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Word_Document6.docx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5.doc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20.xml"/><Relationship Id="rId7" Type="http://schemas.openxmlformats.org/officeDocument/2006/relationships/package" Target="../embeddings/Microsoft_Word_Document8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7.docx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9.docx"/><Relationship Id="rId4" Type="http://schemas.openxmlformats.org/officeDocument/2006/relationships/image" Target="../media/image8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Word_Document11.docx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0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12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Word_Document13.docx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package" Target="../embeddings/Microsoft_Word_Document14.docx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emf"/><Relationship Id="rId5" Type="http://schemas.openxmlformats.org/officeDocument/2006/relationships/package" Target="../embeddings/Microsoft_Word_Document15.docx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notesSlide" Target="../notesSlides/notesSlide33.xml"/><Relationship Id="rId7" Type="http://schemas.openxmlformats.org/officeDocument/2006/relationships/package" Target="../embeddings/Microsoft_Word_Document17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Word_Document16.docx"/><Relationship Id="rId10" Type="http://schemas.openxmlformats.org/officeDocument/2006/relationships/image" Target="../media/image22.emf"/><Relationship Id="rId4" Type="http://schemas.openxmlformats.org/officeDocument/2006/relationships/image" Target="../media/image19.png"/><Relationship Id="rId9" Type="http://schemas.openxmlformats.org/officeDocument/2006/relationships/package" Target="../embeddings/Microsoft_Word_Document18.docx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3.emf"/><Relationship Id="rId4" Type="http://schemas.openxmlformats.org/officeDocument/2006/relationships/package" Target="../embeddings/Microsoft_Word_Document19.docx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Word_Document21.docx"/><Relationship Id="rId5" Type="http://schemas.openxmlformats.org/officeDocument/2006/relationships/image" Target="../media/image24.emf"/><Relationship Id="rId4" Type="http://schemas.openxmlformats.org/officeDocument/2006/relationships/package" Target="../embeddings/Microsoft_Word_Document20.docx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4.docx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package" Target="../embeddings/Microsoft_Word_Document23.docx"/><Relationship Id="rId5" Type="http://schemas.openxmlformats.org/officeDocument/2006/relationships/image" Target="../media/image24.emf"/><Relationship Id="rId4" Type="http://schemas.openxmlformats.org/officeDocument/2006/relationships/package" Target="../embeddings/Microsoft_Word_Document22.docx"/><Relationship Id="rId9" Type="http://schemas.openxmlformats.org/officeDocument/2006/relationships/image" Target="../media/image26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7.docx"/><Relationship Id="rId13" Type="http://schemas.openxmlformats.org/officeDocument/2006/relationships/image" Target="../media/image28.emf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25.emf"/><Relationship Id="rId12" Type="http://schemas.openxmlformats.org/officeDocument/2006/relationships/package" Target="../embeddings/Microsoft_Word_Document29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package" Target="../embeddings/Microsoft_Word_Document26.docx"/><Relationship Id="rId11" Type="http://schemas.openxmlformats.org/officeDocument/2006/relationships/image" Target="../media/image27.emf"/><Relationship Id="rId5" Type="http://schemas.openxmlformats.org/officeDocument/2006/relationships/image" Target="../media/image24.emf"/><Relationship Id="rId15" Type="http://schemas.openxmlformats.org/officeDocument/2006/relationships/image" Target="../media/image29.emf"/><Relationship Id="rId10" Type="http://schemas.openxmlformats.org/officeDocument/2006/relationships/package" Target="../embeddings/Microsoft_Word_Document28.docx"/><Relationship Id="rId4" Type="http://schemas.openxmlformats.org/officeDocument/2006/relationships/package" Target="../embeddings/Microsoft_Word_Document25.docx"/><Relationship Id="rId9" Type="http://schemas.openxmlformats.org/officeDocument/2006/relationships/image" Target="../media/image26.emf"/><Relationship Id="rId14" Type="http://schemas.openxmlformats.org/officeDocument/2006/relationships/package" Target="../embeddings/Microsoft_Word_Document30.docx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package" Target="../embeddings/Microsoft_Word_Document32.docx"/><Relationship Id="rId5" Type="http://schemas.openxmlformats.org/officeDocument/2006/relationships/image" Target="../media/image30.emf"/><Relationship Id="rId4" Type="http://schemas.openxmlformats.org/officeDocument/2006/relationships/package" Target="../embeddings/Microsoft_Word_Document31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2.e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package" Target="../embeddings/Microsoft_Word_Document34.docx"/><Relationship Id="rId7" Type="http://schemas.openxmlformats.org/officeDocument/2006/relationships/package" Target="../embeddings/Microsoft_Word_Document3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4.emf"/><Relationship Id="rId5" Type="http://schemas.openxmlformats.org/officeDocument/2006/relationships/package" Target="../embeddings/Microsoft_Word_Document35.docx"/><Relationship Id="rId4" Type="http://schemas.openxmlformats.org/officeDocument/2006/relationships/image" Target="../media/image33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6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7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8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9.e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979" y="1458675"/>
            <a:ext cx="6441621" cy="321810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4000" dirty="0" smtClean="0"/>
              <a:t>Optimal Methods for Computing Kinematics Using Motion Capture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847850" y="-64213"/>
            <a:ext cx="6096608" cy="4276725"/>
            <a:chOff x="1847850" y="590549"/>
            <a:chExt cx="6096608" cy="4276725"/>
          </a:xfrm>
        </p:grpSpPr>
        <p:pic>
          <p:nvPicPr>
            <p:cNvPr id="11" name="Picture 10" descr="femur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7850" y="590549"/>
              <a:ext cx="6096608" cy="4276725"/>
            </a:xfrm>
            <a:prstGeom prst="rect">
              <a:avLst/>
            </a:prstGeom>
          </p:spPr>
        </p:pic>
        <p:sp>
          <p:nvSpPr>
            <p:cNvPr id="18" name="Oval 17"/>
            <p:cNvSpPr/>
            <p:nvPr/>
          </p:nvSpPr>
          <p:spPr>
            <a:xfrm>
              <a:off x="4610100" y="2486025"/>
              <a:ext cx="152400" cy="1619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153025" y="4010025"/>
              <a:ext cx="152400" cy="1619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172075" y="3209925"/>
              <a:ext cx="152400" cy="1619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857750" y="2257425"/>
              <a:ext cx="152400" cy="1619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304542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681038" y="4162425"/>
            <a:ext cx="2109787" cy="1905000"/>
            <a:chOff x="23813" y="4572000"/>
            <a:chExt cx="2109787" cy="1905000"/>
          </a:xfrm>
        </p:grpSpPr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16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17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076575" y="3925707"/>
            <a:ext cx="5525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independent pieces of information do we get </a:t>
            </a:r>
          </a:p>
          <a:p>
            <a:r>
              <a:rPr lang="en-US" dirty="0" smtClean="0"/>
              <a:t>From the fourth target?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76575" y="4611507"/>
            <a:ext cx="60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Answer: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76575" y="5163957"/>
            <a:ext cx="5906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is over determined – Least Squares Solution Required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 smtClean="0"/>
              <a:t>Because Optimal Methods use a Least Squares Approach: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23974" y="2952750"/>
            <a:ext cx="68604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Thus Minimum Number of Targets =3</a:t>
            </a:r>
          </a:p>
          <a:p>
            <a:endParaRPr lang="en-US" sz="2800" dirty="0" smtClean="0"/>
          </a:p>
          <a:p>
            <a:r>
              <a:rPr lang="en-US" sz="2800" dirty="0" smtClean="0"/>
              <a:t> Maximum Number of targets is “unlimited”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4595" name="Object 3"/>
          <p:cNvGraphicFramePr>
            <a:graphicFrameLocks noChangeAspect="1"/>
          </p:cNvGraphicFramePr>
          <p:nvPr/>
        </p:nvGraphicFramePr>
        <p:xfrm>
          <a:off x="1427163" y="2620963"/>
          <a:ext cx="59245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79" name="Document" r:id="rId4" imgW="5956042" imgH="506395" progId="Word.Document.12">
                  <p:embed/>
                </p:oleObj>
              </mc:Choice>
              <mc:Fallback>
                <p:oleObj name="Document" r:id="rId4" imgW="5956042" imgH="50639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2620963"/>
                        <a:ext cx="59245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6275" y="4295775"/>
            <a:ext cx="435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Solve for </a:t>
            </a:r>
            <a:r>
              <a:rPr lang="en-US" b="1" dirty="0" smtClean="0">
                <a:solidFill>
                  <a:srgbClr val="00B0F0"/>
                </a:solidFill>
              </a:rPr>
              <a:t>R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O</a:t>
            </a:r>
            <a:r>
              <a:rPr lang="en-US" dirty="0" smtClean="0"/>
              <a:t> minimizing the expression:</a:t>
            </a:r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625929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6275" y="2247900"/>
            <a:ext cx="6633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transformation between anatomical and global space is given by: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76275" y="3286125"/>
            <a:ext cx="633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data is not perfect there is an error for each target given by: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7225" y="5524500"/>
            <a:ext cx="586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the constraint  that R be a rotational transformation:</a:t>
            </a:r>
            <a:endParaRPr lang="en-US" dirty="0"/>
          </a:p>
        </p:txBody>
      </p:sp>
      <p:graphicFrame>
        <p:nvGraphicFramePr>
          <p:cNvPr id="495620" name="Object 4"/>
          <p:cNvGraphicFramePr>
            <a:graphicFrameLocks noChangeAspect="1"/>
          </p:cNvGraphicFramePr>
          <p:nvPr/>
        </p:nvGraphicFramePr>
        <p:xfrm>
          <a:off x="1573213" y="3657600"/>
          <a:ext cx="59245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80" name="Document" r:id="rId6" imgW="5956042" imgH="506395" progId="Word.Document.12">
                  <p:embed/>
                </p:oleObj>
              </mc:Choice>
              <mc:Fallback>
                <p:oleObj name="Document" r:id="rId6" imgW="5956042" imgH="50639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3657600"/>
                        <a:ext cx="59245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253229"/>
              </p:ext>
            </p:extLst>
          </p:nvPr>
        </p:nvGraphicFramePr>
        <p:xfrm>
          <a:off x="1779588" y="4681538"/>
          <a:ext cx="59261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81" name="Document" r:id="rId8" imgW="5940848" imgH="916432" progId="Word.Document.12">
                  <p:embed/>
                </p:oleObj>
              </mc:Choice>
              <mc:Fallback>
                <p:oleObj name="Document" r:id="rId8" imgW="5940848" imgH="916432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4681538"/>
                        <a:ext cx="59261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2" name="Object 6"/>
          <p:cNvGraphicFramePr>
            <a:graphicFrameLocks noChangeAspect="1"/>
          </p:cNvGraphicFramePr>
          <p:nvPr/>
        </p:nvGraphicFramePr>
        <p:xfrm>
          <a:off x="1692275" y="5962650"/>
          <a:ext cx="59499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82" name="Document" r:id="rId10" imgW="5949456" imgH="436691" progId="Word.Document.12">
                  <p:embed/>
                </p:oleObj>
              </mc:Choice>
              <mc:Fallback>
                <p:oleObj name="Document" r:id="rId10" imgW="5949456" imgH="436691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962650"/>
                        <a:ext cx="59499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6275" y="1529970"/>
            <a:ext cx="435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Solve for </a:t>
            </a:r>
            <a:r>
              <a:rPr lang="en-US" b="1" dirty="0" smtClean="0">
                <a:solidFill>
                  <a:srgbClr val="00B0F0"/>
                </a:solidFill>
              </a:rPr>
              <a:t>R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O</a:t>
            </a:r>
            <a:r>
              <a:rPr lang="en-US" dirty="0" smtClean="0"/>
              <a:t> minimizing the expression:</a:t>
            </a:r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388862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225" y="2758695"/>
            <a:ext cx="586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the constraint  that R be a rotational transformation:</a:t>
            </a:r>
            <a:endParaRPr lang="en-US" dirty="0"/>
          </a:p>
        </p:txBody>
      </p:sp>
      <p:graphicFrame>
        <p:nvGraphicFramePr>
          <p:cNvPr id="495621" name="Object 5"/>
          <p:cNvGraphicFramePr>
            <a:graphicFrameLocks noChangeAspect="1"/>
          </p:cNvGraphicFramePr>
          <p:nvPr/>
        </p:nvGraphicFramePr>
        <p:xfrm>
          <a:off x="1779588" y="1914525"/>
          <a:ext cx="59261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4" name="Document" r:id="rId4" imgW="5956042" imgH="914895" progId="Word.Document.12">
                  <p:embed/>
                </p:oleObj>
              </mc:Choice>
              <mc:Fallback>
                <p:oleObj name="Document" r:id="rId4" imgW="5956042" imgH="91489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914525"/>
                        <a:ext cx="59261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2" name="Object 6"/>
          <p:cNvGraphicFramePr>
            <a:graphicFrameLocks noChangeAspect="1"/>
          </p:cNvGraphicFramePr>
          <p:nvPr/>
        </p:nvGraphicFramePr>
        <p:xfrm>
          <a:off x="1692275" y="3196845"/>
          <a:ext cx="594995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5" name="Document" r:id="rId6" imgW="5949456" imgH="436691" progId="Word.Document.12">
                  <p:embed/>
                </p:oleObj>
              </mc:Choice>
              <mc:Fallback>
                <p:oleObj name="Document" r:id="rId6" imgW="5949456" imgH="436691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196845"/>
                        <a:ext cx="594995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59340" y="3849858"/>
            <a:ext cx="72762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we solve the minimization under the constraint: </a:t>
            </a:r>
          </a:p>
          <a:p>
            <a:endParaRPr lang="en-US" dirty="0" smtClean="0"/>
          </a:p>
          <a:p>
            <a:r>
              <a:rPr lang="en-US" dirty="0" smtClean="0"/>
              <a:t>Visual3d uses Spoor and </a:t>
            </a:r>
            <a:r>
              <a:rPr lang="en-US" dirty="0" err="1" smtClean="0"/>
              <a:t>Veldpaus</a:t>
            </a:r>
            <a:r>
              <a:rPr lang="en-US" dirty="0" smtClean="0"/>
              <a:t>, 1980, which is based on the method of </a:t>
            </a:r>
          </a:p>
          <a:p>
            <a:r>
              <a:rPr lang="en-US" dirty="0" err="1" smtClean="0"/>
              <a:t>Lagrangian</a:t>
            </a:r>
            <a:r>
              <a:rPr lang="en-US" dirty="0" smtClean="0"/>
              <a:t> Multipliers.  (Other optimization techniques can also be used: </a:t>
            </a:r>
          </a:p>
          <a:p>
            <a:r>
              <a:rPr lang="en-US" dirty="0" err="1" smtClean="0"/>
              <a:t>Veldpaus</a:t>
            </a:r>
            <a:r>
              <a:rPr lang="en-US" dirty="0" smtClean="0"/>
              <a:t> et al 1988, Lu and O’Connor 1999 etc...)</a:t>
            </a:r>
          </a:p>
          <a:p>
            <a:endParaRPr lang="en-US" dirty="0" smtClean="0"/>
          </a:p>
          <a:p>
            <a:r>
              <a:rPr lang="en-US" dirty="0" smtClean="0"/>
              <a:t>We will now briefly cover Spoor and </a:t>
            </a:r>
            <a:r>
              <a:rPr lang="en-US" dirty="0" err="1" smtClean="0"/>
              <a:t>Velpaus</a:t>
            </a:r>
            <a:r>
              <a:rPr lang="en-US" dirty="0" smtClean="0"/>
              <a:t> and later in the course discuss </a:t>
            </a:r>
          </a:p>
          <a:p>
            <a:r>
              <a:rPr lang="en-US" dirty="0" smtClean="0"/>
              <a:t>Optimization in general and also cover Lu and O’Connor.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(from Introduction to </a:t>
            </a:r>
            <a:r>
              <a:rPr lang="en-US" sz="2200" baseline="0" dirty="0" err="1" smtClean="0">
                <a:solidFill>
                  <a:schemeClr val="tx1">
                    <a:tint val="75000"/>
                  </a:schemeClr>
                </a:solidFill>
              </a:rPr>
              <a:t>Lagrangian</a:t>
            </a: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 Multipliers: </a:t>
            </a:r>
            <a:r>
              <a:rPr lang="en-US" sz="2200" baseline="0" dirty="0" err="1" smtClean="0">
                <a:solidFill>
                  <a:schemeClr val="tx1">
                    <a:tint val="75000"/>
                  </a:schemeClr>
                </a:solidFill>
              </a:rPr>
              <a:t>Steuard</a:t>
            </a: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 Jensen)</a:t>
            </a:r>
            <a:r>
              <a:rPr lang="en-US" sz="220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295" y="2122658"/>
            <a:ext cx="829855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Minimization under a constraint</a:t>
            </a:r>
          </a:p>
          <a:p>
            <a:endParaRPr lang="en-US" dirty="0" smtClean="0"/>
          </a:p>
          <a:p>
            <a:r>
              <a:rPr lang="en-US" dirty="0" smtClean="0"/>
              <a:t>Mathematically why is it needed:</a:t>
            </a:r>
          </a:p>
          <a:p>
            <a:endParaRPr lang="en-US" dirty="0" smtClean="0"/>
          </a:p>
          <a:p>
            <a:r>
              <a:rPr lang="en-US" dirty="0" smtClean="0"/>
              <a:t>Problem: How do I minimize the amount of aluminum needed to make a can?</a:t>
            </a:r>
          </a:p>
          <a:p>
            <a:endParaRPr lang="en-US" dirty="0" smtClean="0"/>
          </a:p>
          <a:p>
            <a:r>
              <a:rPr lang="en-US" dirty="0" smtClean="0"/>
              <a:t>Solution: Make a really small can </a:t>
            </a:r>
          </a:p>
          <a:p>
            <a:endParaRPr lang="en-US" dirty="0" smtClean="0"/>
          </a:p>
          <a:p>
            <a:r>
              <a:rPr lang="en-US" dirty="0" smtClean="0"/>
              <a:t>However the real problem: How do I minimize the amount of aluminum need to make </a:t>
            </a:r>
          </a:p>
          <a:p>
            <a:r>
              <a:rPr lang="en-US" dirty="0" smtClean="0"/>
              <a:t>a can that </a:t>
            </a:r>
            <a:r>
              <a:rPr lang="en-US" b="1" dirty="0" smtClean="0"/>
              <a:t>still holds 12 oz of beer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We have a minimization problem and a constraint (in </a:t>
            </a:r>
            <a:r>
              <a:rPr lang="en-US" b="1" dirty="0" smtClean="0"/>
              <a:t>bold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12" name="Smiley Face 11"/>
          <p:cNvSpPr/>
          <p:nvPr/>
        </p:nvSpPr>
        <p:spPr>
          <a:xfrm>
            <a:off x="3736621" y="3826935"/>
            <a:ext cx="304801" cy="25964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384" y="2122658"/>
            <a:ext cx="55781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a milkmaid (M) and a Cow (C). Our milkmaid</a:t>
            </a:r>
          </a:p>
          <a:p>
            <a:r>
              <a:rPr lang="en-US" dirty="0" smtClean="0"/>
              <a:t>has to first go to the river, g(</a:t>
            </a:r>
            <a:r>
              <a:rPr lang="en-US" dirty="0" err="1" smtClean="0"/>
              <a:t>x,y</a:t>
            </a:r>
            <a:r>
              <a:rPr lang="en-US" dirty="0" smtClean="0"/>
              <a:t>)=0 , wash her bucket </a:t>
            </a:r>
          </a:p>
          <a:p>
            <a:r>
              <a:rPr lang="en-US" dirty="0" smtClean="0"/>
              <a:t>and then milk the cow. However she is in a hurry and </a:t>
            </a:r>
          </a:p>
          <a:p>
            <a:r>
              <a:rPr lang="en-US" dirty="0" smtClean="0"/>
              <a:t>wants to do her chore as quickly as possible and thus </a:t>
            </a:r>
          </a:p>
          <a:p>
            <a:r>
              <a:rPr lang="en-US" dirty="0" smtClean="0"/>
              <a:t>needs to find the shortest possible path from her current </a:t>
            </a:r>
          </a:p>
          <a:p>
            <a:r>
              <a:rPr lang="en-US" dirty="0" smtClean="0"/>
              <a:t>position to the river and then the cow.</a:t>
            </a:r>
          </a:p>
          <a:p>
            <a:endParaRPr lang="en-US" dirty="0"/>
          </a:p>
        </p:txBody>
      </p:sp>
      <p:pic>
        <p:nvPicPr>
          <p:cNvPr id="9" name="Picture 8" descr="Milkmaid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53830" y="1846614"/>
            <a:ext cx="2609850" cy="3209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07" y="2325858"/>
            <a:ext cx="511422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Mathematically the milkmaid needs to find the </a:t>
            </a:r>
          </a:p>
          <a:p>
            <a:r>
              <a:rPr lang="en-US" dirty="0" smtClean="0"/>
              <a:t>point (P) along the river such that the distance </a:t>
            </a:r>
          </a:p>
          <a:p>
            <a:r>
              <a:rPr lang="en-US" dirty="0" smtClean="0"/>
              <a:t>from M to P, d(M,P), plus the distance from </a:t>
            </a:r>
          </a:p>
          <a:p>
            <a:r>
              <a:rPr lang="en-US" dirty="0" smtClean="0"/>
              <a:t>P to C, d(P,C) is minimized.</a:t>
            </a:r>
          </a:p>
          <a:p>
            <a:endParaRPr lang="en-US" dirty="0" smtClean="0"/>
          </a:p>
          <a:p>
            <a:r>
              <a:rPr lang="en-US" dirty="0" smtClean="0"/>
              <a:t>Our problem not only contains a minimization</a:t>
            </a:r>
          </a:p>
          <a:p>
            <a:r>
              <a:rPr lang="en-US" dirty="0" smtClean="0"/>
              <a:t>(minimize the distance) but also a constraint:</a:t>
            </a:r>
          </a:p>
          <a:p>
            <a:r>
              <a:rPr lang="en-US" dirty="0" smtClean="0"/>
              <a:t>point P must lie on the river bank.</a:t>
            </a:r>
          </a:p>
          <a:p>
            <a:endParaRPr lang="en-US" dirty="0" smtClean="0"/>
          </a:p>
          <a:p>
            <a:r>
              <a:rPr lang="en-US" dirty="0" smtClean="0"/>
              <a:t>Formally, we must minimize the function </a:t>
            </a:r>
          </a:p>
          <a:p>
            <a:r>
              <a:rPr lang="en-US" dirty="0" smtClean="0"/>
              <a:t>f(</a:t>
            </a:r>
            <a:r>
              <a:rPr lang="en-US" b="1" dirty="0" smtClean="0"/>
              <a:t>P</a:t>
            </a:r>
            <a:r>
              <a:rPr lang="en-US" dirty="0" smtClean="0"/>
              <a:t>) = d(</a:t>
            </a:r>
            <a:r>
              <a:rPr lang="en-US" b="1" dirty="0" smtClean="0"/>
              <a:t>M</a:t>
            </a:r>
            <a:r>
              <a:rPr lang="en-US" dirty="0" smtClean="0"/>
              <a:t>,</a:t>
            </a:r>
            <a:r>
              <a:rPr lang="en-US" b="1" dirty="0" smtClean="0"/>
              <a:t>P</a:t>
            </a:r>
            <a:r>
              <a:rPr lang="en-US" dirty="0" smtClean="0"/>
              <a:t>) + d(</a:t>
            </a:r>
            <a:r>
              <a:rPr lang="en-US" b="1" dirty="0" smtClean="0"/>
              <a:t>P</a:t>
            </a:r>
            <a:r>
              <a:rPr lang="en-US" dirty="0" smtClean="0"/>
              <a:t>,</a:t>
            </a:r>
            <a:r>
              <a:rPr lang="en-US" b="1" dirty="0" smtClean="0"/>
              <a:t> C</a:t>
            </a:r>
            <a:r>
              <a:rPr lang="en-US" dirty="0" smtClean="0"/>
              <a:t>), subject to the constraint that </a:t>
            </a:r>
          </a:p>
          <a:p>
            <a:r>
              <a:rPr lang="en-US" dirty="0" smtClean="0"/>
              <a:t>g(</a:t>
            </a:r>
            <a:r>
              <a:rPr lang="en-US" b="1" dirty="0" smtClean="0"/>
              <a:t>P</a:t>
            </a:r>
            <a:r>
              <a:rPr lang="en-US" dirty="0" smtClean="0"/>
              <a:t>) = 0.</a:t>
            </a:r>
          </a:p>
          <a:p>
            <a:endParaRPr lang="en-US" dirty="0"/>
          </a:p>
        </p:txBody>
      </p:sp>
      <p:pic>
        <p:nvPicPr>
          <p:cNvPr id="9" name="Picture 8" descr="Milkmaid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53830" y="1846614"/>
            <a:ext cx="2609850" cy="32099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26578" y="2980267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flipH="1">
            <a:off x="6852362" y="2935107"/>
            <a:ext cx="101600" cy="90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1" idx="7"/>
          </p:cNvCxnSpPr>
          <p:nvPr/>
        </p:nvCxnSpPr>
        <p:spPr>
          <a:xfrm>
            <a:off x="6118578" y="2946400"/>
            <a:ext cx="748663" cy="1933"/>
          </a:xfrm>
          <a:prstGeom prst="line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6"/>
          </p:cNvCxnSpPr>
          <p:nvPr/>
        </p:nvCxnSpPr>
        <p:spPr>
          <a:xfrm rot="10800000" flipV="1">
            <a:off x="6705600" y="2980263"/>
            <a:ext cx="146762" cy="152400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Problem: Graphical Interpretation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07" y="2325858"/>
            <a:ext cx="50486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Let’s take advantage of the geometric rule that for </a:t>
            </a:r>
          </a:p>
          <a:p>
            <a:r>
              <a:rPr lang="en-US" dirty="0" smtClean="0"/>
              <a:t>every point </a:t>
            </a:r>
            <a:r>
              <a:rPr lang="en-US" b="1" dirty="0" smtClean="0"/>
              <a:t>P</a:t>
            </a:r>
            <a:r>
              <a:rPr lang="en-US" dirty="0" smtClean="0"/>
              <a:t> on a given ellipse, the total distance </a:t>
            </a:r>
          </a:p>
          <a:p>
            <a:r>
              <a:rPr lang="en-US" dirty="0" smtClean="0"/>
              <a:t>from one focus of the ellipse to </a:t>
            </a:r>
            <a:r>
              <a:rPr lang="en-US" b="1" dirty="0" smtClean="0"/>
              <a:t>P</a:t>
            </a:r>
            <a:r>
              <a:rPr lang="en-US" dirty="0" smtClean="0"/>
              <a:t> and then to the </a:t>
            </a:r>
          </a:p>
          <a:p>
            <a:r>
              <a:rPr lang="en-US" dirty="0" smtClean="0"/>
              <a:t>other focus is exactly the same. </a:t>
            </a:r>
          </a:p>
          <a:p>
            <a:endParaRPr lang="en-US" dirty="0" smtClean="0"/>
          </a:p>
          <a:p>
            <a:r>
              <a:rPr lang="en-US" dirty="0" smtClean="0"/>
              <a:t>In our problem, that means that the milkmaid </a:t>
            </a:r>
          </a:p>
          <a:p>
            <a:r>
              <a:rPr lang="en-US" dirty="0" smtClean="0"/>
              <a:t>could get to the cow by way of any point on a given </a:t>
            </a:r>
          </a:p>
          <a:p>
            <a:r>
              <a:rPr lang="en-US" dirty="0" smtClean="0"/>
              <a:t>ellipse in the same amount of time.</a:t>
            </a:r>
          </a:p>
          <a:p>
            <a:endParaRPr lang="en-US" dirty="0" smtClean="0"/>
          </a:p>
          <a:p>
            <a:r>
              <a:rPr lang="en-US" dirty="0" smtClean="0"/>
              <a:t>Therefore, to find the desired point </a:t>
            </a:r>
            <a:r>
              <a:rPr lang="en-US" b="1" dirty="0" smtClean="0"/>
              <a:t>P</a:t>
            </a:r>
            <a:r>
              <a:rPr lang="en-US" dirty="0" smtClean="0"/>
              <a:t> on the </a:t>
            </a:r>
          </a:p>
          <a:p>
            <a:r>
              <a:rPr lang="en-US" dirty="0" smtClean="0"/>
              <a:t>riverbank, we must simply find the smallest </a:t>
            </a:r>
          </a:p>
          <a:p>
            <a:r>
              <a:rPr lang="en-US" dirty="0" smtClean="0"/>
              <a:t>ellipse that intersects the curve of the river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6578" y="2980267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flipH="1">
            <a:off x="6852362" y="2935107"/>
            <a:ext cx="101600" cy="90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1" idx="7"/>
          </p:cNvCxnSpPr>
          <p:nvPr/>
        </p:nvCxnSpPr>
        <p:spPr>
          <a:xfrm>
            <a:off x="6118578" y="2946400"/>
            <a:ext cx="748663" cy="1933"/>
          </a:xfrm>
          <a:prstGeom prst="line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6"/>
          </p:cNvCxnSpPr>
          <p:nvPr/>
        </p:nvCxnSpPr>
        <p:spPr>
          <a:xfrm rot="10800000" flipV="1">
            <a:off x="6705600" y="2980263"/>
            <a:ext cx="146762" cy="152400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Milkmaid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3264" y="1891770"/>
            <a:ext cx="3143250" cy="3209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Problem: Graphical Interpretation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07" y="2325858"/>
            <a:ext cx="50135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is obvious from the picture that the "perfect" </a:t>
            </a:r>
          </a:p>
          <a:p>
            <a:r>
              <a:rPr lang="en-US" dirty="0" smtClean="0"/>
              <a:t>ellipse and the river are truly tangential to each </a:t>
            </a:r>
          </a:p>
          <a:p>
            <a:r>
              <a:rPr lang="en-US" dirty="0" smtClean="0"/>
              <a:t>other at the ideal point </a:t>
            </a:r>
            <a:r>
              <a:rPr lang="en-US" b="1" dirty="0" smtClean="0"/>
              <a:t>P</a:t>
            </a:r>
            <a:r>
              <a:rPr lang="en-US" dirty="0" smtClean="0"/>
              <a:t>. More mathematically, </a:t>
            </a:r>
          </a:p>
          <a:p>
            <a:r>
              <a:rPr lang="en-US" dirty="0" smtClean="0"/>
              <a:t>this means that the normal vector to the ellipse is </a:t>
            </a:r>
          </a:p>
          <a:p>
            <a:r>
              <a:rPr lang="en-US" dirty="0" smtClean="0"/>
              <a:t>in the same direction as the normal vector to the </a:t>
            </a:r>
          </a:p>
          <a:p>
            <a:r>
              <a:rPr lang="en-US" dirty="0" smtClean="0"/>
              <a:t>Riverbank.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6578" y="2980267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flipH="1">
            <a:off x="6852362" y="2935107"/>
            <a:ext cx="101600" cy="90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1" idx="7"/>
          </p:cNvCxnSpPr>
          <p:nvPr/>
        </p:nvCxnSpPr>
        <p:spPr>
          <a:xfrm>
            <a:off x="6118578" y="2946400"/>
            <a:ext cx="748663" cy="1933"/>
          </a:xfrm>
          <a:prstGeom prst="line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6"/>
          </p:cNvCxnSpPr>
          <p:nvPr/>
        </p:nvCxnSpPr>
        <p:spPr>
          <a:xfrm rot="10800000" flipV="1">
            <a:off x="6705600" y="2980263"/>
            <a:ext cx="146762" cy="152400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Milkmaid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3264" y="1891770"/>
            <a:ext cx="3143250" cy="320992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6953956" y="2460978"/>
            <a:ext cx="485422" cy="406400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338704" y="2997204"/>
            <a:ext cx="485422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825" y="625929"/>
            <a:ext cx="8010525" cy="1307646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Optimal Methods for Tracking</a:t>
            </a:r>
          </a:p>
          <a:p>
            <a:r>
              <a:rPr lang="en-US" sz="4000" dirty="0" smtClean="0"/>
              <a:t>Rigid Bodies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47774" y="3286125"/>
            <a:ext cx="69931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Take advantage of the known relationship between the tracking targets and the underlying rigid bodies to minimize the effects of errors.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Problem: Graphical Interpretation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07" y="2325858"/>
            <a:ext cx="51355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calculus, the gradient of a function </a:t>
            </a:r>
            <a:r>
              <a:rPr lang="en-US" dirty="0" smtClean="0">
                <a:latin typeface="Symbol" pitchFamily="18" charset="2"/>
              </a:rPr>
              <a:t>(   ) </a:t>
            </a:r>
            <a:r>
              <a:rPr lang="en-US" dirty="0" smtClean="0"/>
              <a:t>is a normal</a:t>
            </a:r>
          </a:p>
          <a:p>
            <a:r>
              <a:rPr lang="en-US" dirty="0" smtClean="0"/>
              <a:t>vector to any curve of surface. The length of the </a:t>
            </a:r>
          </a:p>
          <a:p>
            <a:r>
              <a:rPr lang="en-US" dirty="0" err="1" smtClean="0"/>
              <a:t>normals</a:t>
            </a:r>
            <a:r>
              <a:rPr lang="en-US" dirty="0" smtClean="0"/>
              <a:t> don’t matter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and in our case we have two</a:t>
            </a:r>
          </a:p>
          <a:p>
            <a:r>
              <a:rPr lang="en-US" dirty="0" err="1" smtClean="0"/>
              <a:t>normals</a:t>
            </a:r>
            <a:r>
              <a:rPr lang="en-US" dirty="0" smtClean="0"/>
              <a:t> which are parallel and thus: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626578" y="2980267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flipH="1">
            <a:off x="6852362" y="2935107"/>
            <a:ext cx="101600" cy="90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1" idx="7"/>
          </p:cNvCxnSpPr>
          <p:nvPr/>
        </p:nvCxnSpPr>
        <p:spPr>
          <a:xfrm>
            <a:off x="6118578" y="2946400"/>
            <a:ext cx="748663" cy="1933"/>
          </a:xfrm>
          <a:prstGeom prst="line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6"/>
          </p:cNvCxnSpPr>
          <p:nvPr/>
        </p:nvCxnSpPr>
        <p:spPr>
          <a:xfrm rot="10800000" flipV="1">
            <a:off x="6705600" y="2980263"/>
            <a:ext cx="146762" cy="152400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Milkmaid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3264" y="1891770"/>
            <a:ext cx="3143250" cy="320992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6953956" y="2460978"/>
            <a:ext cx="485422" cy="406400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338704" y="2997204"/>
            <a:ext cx="485422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53453" y="3826930"/>
            <a:ext cx="5924550" cy="488069"/>
            <a:chOff x="153453" y="3826930"/>
            <a:chExt cx="5924550" cy="488069"/>
          </a:xfrm>
        </p:grpSpPr>
        <p:graphicFrame>
          <p:nvGraphicFramePr>
            <p:cNvPr id="534530" name="Object 2"/>
            <p:cNvGraphicFramePr>
              <a:graphicFrameLocks noChangeAspect="1"/>
            </p:cNvGraphicFramePr>
            <p:nvPr/>
          </p:nvGraphicFramePr>
          <p:xfrm>
            <a:off x="153453" y="3851449"/>
            <a:ext cx="5924550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540" name="Document" r:id="rId5" imgW="5949456" imgH="470323" progId="Word.Document.12">
                    <p:embed/>
                  </p:oleObj>
                </mc:Choice>
                <mc:Fallback>
                  <p:oleObj name="Document" r:id="rId5" imgW="5949456" imgH="470323" progId="Word.Document.1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53" y="3851449"/>
                          <a:ext cx="5924550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3149594" y="382693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ymbol" pitchFamily="18" charset="2"/>
                </a:rPr>
                <a:t>l</a:t>
              </a:r>
              <a:endParaRPr lang="en-US" dirty="0">
                <a:latin typeface="Symbol" pitchFamily="18" charset="2"/>
              </a:endParaRPr>
            </a:p>
          </p:txBody>
        </p:sp>
      </p:grpSp>
      <p:graphicFrame>
        <p:nvGraphicFramePr>
          <p:cNvPr id="534531" name="Object 3"/>
          <p:cNvGraphicFramePr>
            <a:graphicFrameLocks noChangeAspect="1"/>
          </p:cNvGraphicFramePr>
          <p:nvPr/>
        </p:nvGraphicFramePr>
        <p:xfrm>
          <a:off x="1145465" y="2381242"/>
          <a:ext cx="59499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41" name="Document" r:id="rId7" imgW="5949456" imgH="470323" progId="Word.Document.12">
                  <p:embed/>
                </p:oleObj>
              </mc:Choice>
              <mc:Fallback>
                <p:oleObj name="Document" r:id="rId7" imgW="5949456" imgH="470323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465" y="2381242"/>
                        <a:ext cx="59499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49084" y="495018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l 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2133" y="4978400"/>
            <a:ext cx="2858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the </a:t>
            </a:r>
            <a:r>
              <a:rPr lang="en-US" dirty="0" err="1" smtClean="0"/>
              <a:t>Langrangian</a:t>
            </a:r>
            <a:r>
              <a:rPr lang="en-US" dirty="0" smtClean="0"/>
              <a:t> multiplier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4" y="388862"/>
            <a:ext cx="8458553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Multipliers: How they 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aseline="0" dirty="0" smtClean="0">
                <a:solidFill>
                  <a:schemeClr val="tx1">
                    <a:tint val="75000"/>
                  </a:schemeClr>
                </a:solidFill>
              </a:rPr>
              <a:t>The Milkmaid Problem: Graphical Interpretation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6807" y="473039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626578" y="2980267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flipH="1">
            <a:off x="6852362" y="2935107"/>
            <a:ext cx="101600" cy="90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endCxn id="11" idx="7"/>
          </p:cNvCxnSpPr>
          <p:nvPr/>
        </p:nvCxnSpPr>
        <p:spPr>
          <a:xfrm>
            <a:off x="6118578" y="2946400"/>
            <a:ext cx="748663" cy="1933"/>
          </a:xfrm>
          <a:prstGeom prst="line">
            <a:avLst/>
          </a:prstGeom>
          <a:ln w="222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6"/>
          </p:cNvCxnSpPr>
          <p:nvPr/>
        </p:nvCxnSpPr>
        <p:spPr>
          <a:xfrm rot="10800000" flipV="1">
            <a:off x="6705600" y="2980263"/>
            <a:ext cx="146762" cy="152400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Milkmaid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75842" y="1880479"/>
            <a:ext cx="3143250" cy="320992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6953956" y="2460978"/>
            <a:ext cx="485422" cy="406400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338704" y="2997204"/>
            <a:ext cx="485422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1"/>
          <p:cNvGrpSpPr/>
          <p:nvPr/>
        </p:nvGrpSpPr>
        <p:grpSpPr>
          <a:xfrm>
            <a:off x="4572001" y="5576709"/>
            <a:ext cx="5924550" cy="488069"/>
            <a:chOff x="153453" y="3826930"/>
            <a:chExt cx="5924550" cy="488069"/>
          </a:xfrm>
        </p:grpSpPr>
        <p:graphicFrame>
          <p:nvGraphicFramePr>
            <p:cNvPr id="534530" name="Object 2"/>
            <p:cNvGraphicFramePr>
              <a:graphicFrameLocks noChangeAspect="1"/>
            </p:cNvGraphicFramePr>
            <p:nvPr/>
          </p:nvGraphicFramePr>
          <p:xfrm>
            <a:off x="153453" y="3851449"/>
            <a:ext cx="5924550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5559" name="Document" r:id="rId5" imgW="5949456" imgH="470323" progId="Word.Document.12">
                    <p:embed/>
                  </p:oleObj>
                </mc:Choice>
                <mc:Fallback>
                  <p:oleObj name="Document" r:id="rId5" imgW="5949456" imgH="470323" progId="Word.Document.1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53" y="3851449"/>
                          <a:ext cx="5924550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3149594" y="382693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Symbol" pitchFamily="18" charset="2"/>
                </a:rPr>
                <a:t>l</a:t>
              </a:r>
              <a:endParaRPr lang="en-US" dirty="0">
                <a:latin typeface="Symbol" pitchFamily="18" charset="2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21942" y="1693333"/>
            <a:ext cx="519308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to solve for P, more specifically the x and y</a:t>
            </a:r>
          </a:p>
          <a:p>
            <a:r>
              <a:rPr lang="en-US" dirty="0" smtClean="0"/>
              <a:t>values of P</a:t>
            </a:r>
          </a:p>
          <a:p>
            <a:endParaRPr lang="en-US" dirty="0" smtClean="0"/>
          </a:p>
          <a:p>
            <a:r>
              <a:rPr lang="en-US" dirty="0" smtClean="0"/>
              <a:t>We have 3 unknowns: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/>
              <a:t>  x, y and </a:t>
            </a:r>
          </a:p>
          <a:p>
            <a:endParaRPr lang="en-US" dirty="0" smtClean="0"/>
          </a:p>
          <a:p>
            <a:r>
              <a:rPr lang="en-US" dirty="0" smtClean="0"/>
              <a:t>We have 3 equations 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/>
              <a:t>  The equation for the gradient is a vector </a:t>
            </a:r>
          </a:p>
          <a:p>
            <a:r>
              <a:rPr lang="en-US" dirty="0" smtClean="0"/>
              <a:t>equation, so it supplies to two equations of </a:t>
            </a:r>
          </a:p>
          <a:p>
            <a:r>
              <a:rPr lang="en-US" dirty="0" smtClean="0"/>
              <a:t>constraint. 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/>
              <a:t>  The third equation is our original equation g(</a:t>
            </a:r>
            <a:r>
              <a:rPr lang="en-US" dirty="0" err="1" smtClean="0"/>
              <a:t>x,y</a:t>
            </a:r>
            <a:r>
              <a:rPr lang="en-US" dirty="0" smtClean="0"/>
              <a:t>)=0.</a:t>
            </a:r>
          </a:p>
          <a:p>
            <a:endParaRPr lang="en-US" dirty="0" smtClean="0"/>
          </a:p>
          <a:p>
            <a:r>
              <a:rPr lang="en-US" dirty="0" smtClean="0"/>
              <a:t>Thus mathematically we can find x, y and</a:t>
            </a:r>
          </a:p>
          <a:p>
            <a:r>
              <a:rPr lang="en-US" dirty="0" smtClean="0"/>
              <a:t>and thus find the shortest distance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92978" y="5588000"/>
            <a:ext cx="1959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Gradient equation: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85790" y="4991465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l 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67680" y="279419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l 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95137" y="1596771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Return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our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6275" y="1958952"/>
            <a:ext cx="435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Solve for </a:t>
            </a:r>
            <a:r>
              <a:rPr lang="en-US" b="1" dirty="0" smtClean="0">
                <a:solidFill>
                  <a:srgbClr val="00B0F0"/>
                </a:solidFill>
              </a:rPr>
              <a:t>R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O</a:t>
            </a:r>
            <a:r>
              <a:rPr lang="en-US" dirty="0" smtClean="0"/>
              <a:t> minimizing the expression:</a:t>
            </a:r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185660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225" y="3187677"/>
            <a:ext cx="771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the constraint  function (now re-arranged) with a </a:t>
            </a:r>
            <a:r>
              <a:rPr lang="en-US" dirty="0" err="1" smtClean="0"/>
              <a:t>Lagrangian</a:t>
            </a:r>
            <a:r>
              <a:rPr lang="en-US" dirty="0" smtClean="0"/>
              <a:t> multiplier:</a:t>
            </a:r>
            <a:endParaRPr lang="en-US" dirty="0"/>
          </a:p>
        </p:txBody>
      </p:sp>
      <p:graphicFrame>
        <p:nvGraphicFramePr>
          <p:cNvPr id="495621" name="Object 5"/>
          <p:cNvGraphicFramePr>
            <a:graphicFrameLocks noChangeAspect="1"/>
          </p:cNvGraphicFramePr>
          <p:nvPr/>
        </p:nvGraphicFramePr>
        <p:xfrm>
          <a:off x="2279650" y="2365375"/>
          <a:ext cx="59261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88" name="Document" r:id="rId4" imgW="5956042" imgH="915615" progId="Word.Document.12">
                  <p:embed/>
                </p:oleObj>
              </mc:Choice>
              <mc:Fallback>
                <p:oleObj name="Document" r:id="rId4" imgW="5956042" imgH="91561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365375"/>
                        <a:ext cx="5926138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2" name="Object 6"/>
          <p:cNvGraphicFramePr>
            <a:graphicFrameLocks noChangeAspect="1"/>
          </p:cNvGraphicFramePr>
          <p:nvPr/>
        </p:nvGraphicFramePr>
        <p:xfrm>
          <a:off x="2876550" y="3633794"/>
          <a:ext cx="5853113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89" name="Document" r:id="rId6" imgW="5956042" imgH="896179" progId="Word.Document.12">
                  <p:embed/>
                </p:oleObj>
              </mc:Choice>
              <mc:Fallback>
                <p:oleObj name="Document" r:id="rId6" imgW="5956042" imgH="896179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3633794"/>
                        <a:ext cx="5853113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6735" y="4389951"/>
            <a:ext cx="7627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 like our milkmaid problem we have two function. One function we wish to</a:t>
            </a:r>
          </a:p>
          <a:p>
            <a:r>
              <a:rPr lang="en-US" dirty="0" smtClean="0"/>
              <a:t>Minimize f(R,O) and one constraint function g(R,   ).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26925" y="3589867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dirty="0" smtClean="0">
                <a:latin typeface="Symbol" pitchFamily="18" charset="2"/>
              </a:rPr>
              <a:t> 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5540" y="3584221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dirty="0" smtClean="0">
                <a:latin typeface="Symbol" pitchFamily="18" charset="2"/>
              </a:rPr>
              <a:t> 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7249" y="4656673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l</a:t>
            </a:r>
            <a:r>
              <a:rPr lang="en-US" dirty="0" smtClean="0">
                <a:latin typeface="Symbol" pitchFamily="18" charset="2"/>
              </a:rPr>
              <a:t> 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185660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8201" y="1652399"/>
            <a:ext cx="8123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 again like the Milkmaid problem, to find the minimized solution under the</a:t>
            </a:r>
          </a:p>
          <a:p>
            <a:r>
              <a:rPr lang="en-US" dirty="0" smtClean="0"/>
              <a:t>constraint we take the partial derivative (gradient) of the combined equation and set</a:t>
            </a:r>
          </a:p>
          <a:p>
            <a:r>
              <a:rPr lang="en-US" dirty="0" smtClean="0"/>
              <a:t>it equal to zero: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95450" y="2912530"/>
            <a:ext cx="5924550" cy="495469"/>
            <a:chOff x="1695450" y="3228622"/>
            <a:chExt cx="5924550" cy="495469"/>
          </a:xfrm>
        </p:grpSpPr>
        <p:graphicFrame>
          <p:nvGraphicFramePr>
            <p:cNvPr id="601093" name="Object 5"/>
            <p:cNvGraphicFramePr>
              <a:graphicFrameLocks noChangeAspect="1"/>
            </p:cNvGraphicFramePr>
            <p:nvPr/>
          </p:nvGraphicFramePr>
          <p:xfrm>
            <a:off x="1695450" y="3260541"/>
            <a:ext cx="5924550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1098" name="Document" r:id="rId4" imgW="5956042" imgH="469325" progId="Word.Document.12">
                    <p:embed/>
                  </p:oleObj>
                </mc:Choice>
                <mc:Fallback>
                  <p:oleObj name="Document" r:id="rId4" imgW="5956042" imgH="469325" progId="Word.Document.1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5450" y="3260541"/>
                          <a:ext cx="5924550" cy="463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5706498" y="3228622"/>
              <a:ext cx="36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Symbol" pitchFamily="18" charset="2"/>
                </a:rPr>
                <a:t>l</a:t>
              </a:r>
              <a:r>
                <a:rPr lang="en-US" dirty="0" smtClean="0">
                  <a:latin typeface="Symbol" pitchFamily="18" charset="2"/>
                </a:rPr>
                <a:t> </a:t>
              </a:r>
              <a:endParaRPr lang="en-US" dirty="0">
                <a:latin typeface="Symbol" pitchFamily="18" charset="2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764468" y="3859375"/>
            <a:ext cx="7140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details of the solution (</a:t>
            </a:r>
            <a:r>
              <a:rPr lang="en-US" b="1" dirty="0" smtClean="0"/>
              <a:t>R and O</a:t>
            </a:r>
            <a:r>
              <a:rPr lang="en-US" dirty="0" smtClean="0"/>
              <a:t>) are give in Spoor and </a:t>
            </a:r>
            <a:r>
              <a:rPr lang="en-US" dirty="0" err="1" smtClean="0"/>
              <a:t>Veldpaus</a:t>
            </a:r>
            <a:r>
              <a:rPr lang="en-US" dirty="0" smtClean="0"/>
              <a:t> 1980.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942975" y="2095500"/>
            <a:ext cx="5105400" cy="3581400"/>
            <a:chOff x="942975" y="2095500"/>
            <a:chExt cx="5105400" cy="3581400"/>
          </a:xfrm>
        </p:grpSpPr>
        <p:pic>
          <p:nvPicPr>
            <p:cNvPr id="9" name="Picture 8" descr="femur_cone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2975" y="2095500"/>
              <a:ext cx="5105400" cy="3581400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3638550" y="5076825"/>
              <a:ext cx="152400" cy="16192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286125" y="5086350"/>
              <a:ext cx="152400" cy="16192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952750" y="5105400"/>
              <a:ext cx="152400" cy="1619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067050" y="2419350"/>
              <a:ext cx="152400" cy="16192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scene3d>
              <a:camera prst="orthographicFront">
                <a:rot lat="0" lon="21599965" rev="0"/>
              </a:camera>
              <a:lightRig rig="contrasting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273" y="267114"/>
            <a:ext cx="8010525" cy="130764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Optimal Methods for Tracking</a:t>
            </a:r>
          </a:p>
          <a:p>
            <a:r>
              <a:rPr lang="en-US" sz="2800" dirty="0" smtClean="0"/>
              <a:t>Rigid Bodies (6 DOF Approach)</a:t>
            </a:r>
          </a:p>
          <a:p>
            <a:r>
              <a:rPr lang="en-US" sz="2800" dirty="0" smtClean="0"/>
              <a:t>Calibration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735725" y="385123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429125" y="1890882"/>
            <a:ext cx="4185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Find the anatomical based coordinate</a:t>
            </a:r>
          </a:p>
          <a:p>
            <a:pPr marL="342900" indent="-342900"/>
            <a:r>
              <a:rPr lang="en-US" dirty="0" smtClean="0"/>
              <a:t>system (same as last week): </a:t>
            </a:r>
            <a:r>
              <a:rPr lang="en-US" b="1" dirty="0" smtClean="0"/>
              <a:t>R</a:t>
            </a:r>
            <a:r>
              <a:rPr lang="en-US" dirty="0" smtClean="0"/>
              <a:t> and </a:t>
            </a:r>
            <a:r>
              <a:rPr lang="en-US" b="1" dirty="0" smtClean="0"/>
              <a:t>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29125" y="2719557"/>
            <a:ext cx="35932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 Find the vector (P) from</a:t>
            </a:r>
          </a:p>
          <a:p>
            <a:r>
              <a:rPr lang="en-US" dirty="0" smtClean="0"/>
              <a:t>origin to one of the </a:t>
            </a:r>
            <a:r>
              <a:rPr lang="en-US" b="1" dirty="0" smtClean="0">
                <a:solidFill>
                  <a:srgbClr val="FFFF00"/>
                </a:solidFill>
              </a:rPr>
              <a:t>Tracking</a:t>
            </a:r>
            <a:r>
              <a:rPr lang="en-US" dirty="0" smtClean="0"/>
              <a:t> targets </a:t>
            </a:r>
          </a:p>
          <a:p>
            <a:r>
              <a:rPr lang="en-US" dirty="0" smtClean="0"/>
              <a:t>(in Lab Coordinate System)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429125" y="391086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3) Transform P into the anatomical coordinate</a:t>
            </a:r>
          </a:p>
          <a:p>
            <a:r>
              <a:rPr lang="en-US" dirty="0" smtClean="0"/>
              <a:t>system (P’)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438650" y="51586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4) Repeat steps 2-4 to find P’ for all other tracking targets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488995" y="3736624"/>
            <a:ext cx="432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P’</a:t>
            </a:r>
            <a:r>
              <a:rPr lang="en-US" sz="1000" dirty="0" smtClean="0">
                <a:solidFill>
                  <a:srgbClr val="FFC000"/>
                </a:solidFill>
              </a:rPr>
              <a:t>2</a:t>
            </a:r>
            <a:endParaRPr lang="en-US" sz="1000" dirty="0">
              <a:solidFill>
                <a:srgbClr val="FFC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50863" y="2804373"/>
            <a:ext cx="432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P’</a:t>
            </a:r>
            <a:r>
              <a:rPr lang="en-US" sz="1000" dirty="0" smtClean="0">
                <a:solidFill>
                  <a:srgbClr val="FFC000"/>
                </a:solidFill>
              </a:rPr>
              <a:t>3</a:t>
            </a:r>
            <a:endParaRPr lang="en-US" sz="1000" dirty="0">
              <a:solidFill>
                <a:srgbClr val="FFC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14163" y="3549176"/>
            <a:ext cx="46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P’</a:t>
            </a:r>
            <a:r>
              <a:rPr lang="en-US" sz="1000" dirty="0" smtClean="0">
                <a:solidFill>
                  <a:srgbClr val="FFC000"/>
                </a:solidFill>
              </a:rPr>
              <a:t>1</a:t>
            </a:r>
            <a:r>
              <a:rPr lang="en-US" sz="1000" dirty="0" smtClean="0">
                <a:solidFill>
                  <a:srgbClr val="5BB9FF"/>
                </a:solidFill>
              </a:rPr>
              <a:t> </a:t>
            </a:r>
            <a:endParaRPr lang="en-US" sz="1000" dirty="0">
              <a:solidFill>
                <a:srgbClr val="5BB9FF"/>
              </a:solidFill>
            </a:endParaRPr>
          </a:p>
        </p:txBody>
      </p:sp>
      <p:graphicFrame>
        <p:nvGraphicFramePr>
          <p:cNvPr id="493572" name="Object 4"/>
          <p:cNvGraphicFramePr>
            <a:graphicFrameLocks noChangeAspect="1"/>
          </p:cNvGraphicFramePr>
          <p:nvPr/>
        </p:nvGraphicFramePr>
        <p:xfrm>
          <a:off x="5072063" y="4664245"/>
          <a:ext cx="59245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77" name="Document" r:id="rId5" imgW="5949456" imgH="506533" progId="Word.Document.12">
                  <p:embed/>
                </p:oleObj>
              </mc:Choice>
              <mc:Fallback>
                <p:oleObj name="Document" r:id="rId5" imgW="5949456" imgH="506533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4664245"/>
                        <a:ext cx="59245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2154766" y="1623810"/>
            <a:ext cx="993869" cy="1590674"/>
            <a:chOff x="2324101" y="4276725"/>
            <a:chExt cx="993869" cy="1590674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>
              <a:off x="2685353" y="5244309"/>
              <a:ext cx="690463" cy="5557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" idx="2"/>
            </p:cNvCxnSpPr>
            <p:nvPr/>
          </p:nvCxnSpPr>
          <p:spPr>
            <a:xfrm rot="10800000" flipV="1">
              <a:off x="2324101" y="5167313"/>
              <a:ext cx="962025" cy="4286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16200000" flipV="1">
              <a:off x="2885379" y="4667947"/>
              <a:ext cx="823813" cy="41369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>
            <a:endCxn id="15" idx="0"/>
          </p:cNvCxnSpPr>
          <p:nvPr/>
        </p:nvCxnSpPr>
        <p:spPr>
          <a:xfrm rot="5400000">
            <a:off x="2306099" y="2982230"/>
            <a:ext cx="1374831" cy="363178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394518" y="3093334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452390" y="4030883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13" idx="5"/>
            <a:endCxn id="42" idx="2"/>
          </p:cNvCxnSpPr>
          <p:nvPr/>
        </p:nvCxnSpPr>
        <p:spPr>
          <a:xfrm rot="16200000" flipH="1">
            <a:off x="2987458" y="2767236"/>
            <a:ext cx="616735" cy="197386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3" idx="5"/>
            <a:endCxn id="45" idx="1"/>
          </p:cNvCxnSpPr>
          <p:nvPr/>
        </p:nvCxnSpPr>
        <p:spPr>
          <a:xfrm rot="16200000" flipH="1">
            <a:off x="2587403" y="3167291"/>
            <a:ext cx="1497034" cy="277576"/>
          </a:xfrm>
          <a:prstGeom prst="straightConnector1">
            <a:avLst/>
          </a:prstGeom>
          <a:ln w="25400">
            <a:solidFill>
              <a:srgbClr val="5BB9FF"/>
            </a:solidFill>
            <a:tailEnd type="arrow"/>
          </a:ln>
          <a:scene3d>
            <a:camera prst="orthographicFront">
              <a:rot lat="0" lon="0" rev="12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02864" y="4469703"/>
            <a:ext cx="1880527" cy="2161532"/>
            <a:chOff x="302864" y="4469703"/>
            <a:chExt cx="1880527" cy="2161532"/>
          </a:xfrm>
        </p:grpSpPr>
        <p:cxnSp>
          <p:nvCxnSpPr>
            <p:cNvPr id="56" name="Straight Arrow Connector 55"/>
            <p:cNvCxnSpPr/>
            <p:nvPr/>
          </p:nvCxnSpPr>
          <p:spPr>
            <a:xfrm rot="16200000" flipH="1">
              <a:off x="57873" y="5173883"/>
              <a:ext cx="1238491" cy="11573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706056" y="5798916"/>
              <a:ext cx="1354238" cy="1157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08345" y="5995686"/>
              <a:ext cx="625033" cy="32409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416689" y="62619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X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19189" y="58587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Y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2864" y="44697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Z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 flipV="1">
            <a:off x="740780" y="3946967"/>
            <a:ext cx="2037144" cy="184037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906782" y="469701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</a:t>
            </a:r>
            <a:r>
              <a:rPr lang="en-US" sz="1000" dirty="0" smtClean="0">
                <a:solidFill>
                  <a:srgbClr val="FFFF00"/>
                </a:solidFill>
              </a:rPr>
              <a:t>1</a:t>
            </a:r>
            <a:r>
              <a:rPr lang="en-US" sz="1000" dirty="0" smtClean="0">
                <a:solidFill>
                  <a:srgbClr val="5BB9FF"/>
                </a:solidFill>
              </a:rPr>
              <a:t> </a:t>
            </a:r>
            <a:endParaRPr lang="en-US" sz="1000" dirty="0">
              <a:solidFill>
                <a:srgbClr val="5BB9FF"/>
              </a:solidFill>
            </a:endParaRPr>
          </a:p>
        </p:txBody>
      </p:sp>
      <p:cxnSp>
        <p:nvCxnSpPr>
          <p:cNvPr id="70" name="Straight Arrow Connector 69"/>
          <p:cNvCxnSpPr>
            <a:endCxn id="13" idx="3"/>
          </p:cNvCxnSpPr>
          <p:nvPr/>
        </p:nvCxnSpPr>
        <p:spPr>
          <a:xfrm rot="5400000" flipH="1" flipV="1">
            <a:off x="323333" y="2986583"/>
            <a:ext cx="3195056" cy="233701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341552" y="4166511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</a:t>
            </a:r>
            <a:endParaRPr lang="en-US" sz="1000" dirty="0">
              <a:solidFill>
                <a:srgbClr val="5BB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6" grpId="0"/>
      <p:bldP spid="29" grpId="0"/>
      <p:bldP spid="30" grpId="0"/>
      <p:bldP spid="33" grpId="0"/>
      <p:bldP spid="34" grpId="0"/>
      <p:bldP spid="68" grpId="0"/>
      <p:bldP spid="7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3650" y="714375"/>
            <a:ext cx="6494463" cy="48402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None/>
              <a:defRPr/>
            </a:pPr>
            <a:r>
              <a:rPr lang="en-US" dirty="0" smtClean="0"/>
              <a:t>Optimal Calibration:</a:t>
            </a:r>
          </a:p>
          <a:p>
            <a:pPr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None/>
              <a:defRPr/>
            </a:pP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 Building the Anatomical Coordinate Systems  </a:t>
            </a:r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 Finding the local coordinates of the tracking targets in the calibration trial </a:t>
            </a:r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  Anthropometrics, graphics scaling and graphing the calibration model</a:t>
            </a:r>
          </a:p>
          <a:p>
            <a:pPr algn="l" eaLnBrk="1" fontAlgn="auto" hangingPunct="1">
              <a:spcAft>
                <a:spcPts val="0"/>
              </a:spcAft>
              <a:buClr>
                <a:srgbClr val="FF0000"/>
              </a:buClr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femur_cone_motion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8175" y="2047875"/>
            <a:ext cx="5105400" cy="3581400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3883909" y="2997241"/>
            <a:ext cx="152400" cy="161925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299151" y="3737899"/>
            <a:ext cx="152400" cy="161925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32364" y="3867856"/>
            <a:ext cx="152400" cy="161925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353050" y="2609850"/>
            <a:ext cx="29385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Find the vector (P) from</a:t>
            </a:r>
          </a:p>
          <a:p>
            <a:r>
              <a:rPr lang="en-US" dirty="0" smtClean="0"/>
              <a:t>origin to </a:t>
            </a:r>
            <a:r>
              <a:rPr lang="en-US" b="1" dirty="0" smtClean="0">
                <a:solidFill>
                  <a:srgbClr val="FFFF00"/>
                </a:solidFill>
              </a:rPr>
              <a:t>each</a:t>
            </a:r>
            <a:r>
              <a:rPr lang="en-US" dirty="0" smtClean="0"/>
              <a:t> tracking target </a:t>
            </a:r>
          </a:p>
          <a:p>
            <a:r>
              <a:rPr lang="en-US" dirty="0" smtClean="0"/>
              <a:t>(in Lab Coordinate System)</a:t>
            </a:r>
          </a:p>
          <a:p>
            <a:endParaRPr lang="en-US" dirty="0"/>
          </a:p>
        </p:txBody>
      </p:sp>
      <p:cxnSp>
        <p:nvCxnSpPr>
          <p:cNvPr id="22" name="Straight Arrow Connector 21"/>
          <p:cNvCxnSpPr>
            <a:stCxn id="13" idx="1"/>
            <a:endCxn id="17" idx="3"/>
          </p:cNvCxnSpPr>
          <p:nvPr/>
        </p:nvCxnSpPr>
        <p:spPr>
          <a:xfrm rot="5400000" flipH="1" flipV="1">
            <a:off x="1262585" y="3061071"/>
            <a:ext cx="2569260" cy="2718024"/>
          </a:xfrm>
          <a:prstGeom prst="straightConnector1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72997" y="376590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</a:t>
            </a:r>
            <a:r>
              <a:rPr lang="en-US" sz="1000" dirty="0" smtClean="0">
                <a:solidFill>
                  <a:srgbClr val="FFFF00"/>
                </a:solidFill>
              </a:rPr>
              <a:t>1</a:t>
            </a:r>
            <a:endParaRPr lang="en-US" sz="1000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81625" y="3724275"/>
            <a:ext cx="33187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 Recall the stored vector (P’) </a:t>
            </a:r>
          </a:p>
          <a:p>
            <a:r>
              <a:rPr lang="en-US" dirty="0" smtClean="0"/>
              <a:t>from local origin to </a:t>
            </a:r>
            <a:r>
              <a:rPr lang="en-US" b="1" dirty="0" smtClean="0">
                <a:solidFill>
                  <a:srgbClr val="FFFF00"/>
                </a:solidFill>
              </a:rPr>
              <a:t>each</a:t>
            </a:r>
            <a:r>
              <a:rPr lang="en-US" dirty="0" smtClean="0"/>
              <a:t> tracking </a:t>
            </a:r>
          </a:p>
          <a:p>
            <a:r>
              <a:rPr lang="en-US" dirty="0" smtClean="0"/>
              <a:t>target (in anatomical coordinate </a:t>
            </a:r>
          </a:p>
          <a:p>
            <a:r>
              <a:rPr lang="en-US" dirty="0" smtClean="0"/>
              <a:t>system)</a:t>
            </a:r>
          </a:p>
          <a:p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625929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Motion Trial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085702" y="2185126"/>
            <a:ext cx="648877" cy="884116"/>
            <a:chOff x="3085702" y="2185126"/>
            <a:chExt cx="648877" cy="884116"/>
          </a:xfrm>
        </p:grpSpPr>
        <p:cxnSp>
          <p:nvCxnSpPr>
            <p:cNvPr id="28" name="Straight Arrow Connector 27"/>
            <p:cNvCxnSpPr/>
            <p:nvPr/>
          </p:nvCxnSpPr>
          <p:spPr>
            <a:xfrm rot="16200000" flipV="1">
              <a:off x="2969215" y="2301613"/>
              <a:ext cx="488487" cy="25551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3337972" y="2461640"/>
              <a:ext cx="396607" cy="2533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3150127" y="2766680"/>
              <a:ext cx="167663" cy="30256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/>
          <p:cNvCxnSpPr/>
          <p:nvPr/>
        </p:nvCxnSpPr>
        <p:spPr>
          <a:xfrm>
            <a:off x="3330222" y="2743200"/>
            <a:ext cx="576067" cy="313711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3638885" y="2540002"/>
            <a:ext cx="397866" cy="441928"/>
            <a:chOff x="3672752" y="2460979"/>
            <a:chExt cx="397866" cy="441928"/>
          </a:xfrm>
        </p:grpSpPr>
        <p:sp>
          <p:nvSpPr>
            <p:cNvPr id="37" name="TextBox 36"/>
            <p:cNvSpPr txBox="1"/>
            <p:nvPr/>
          </p:nvSpPr>
          <p:spPr>
            <a:xfrm>
              <a:off x="3672752" y="2533575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P</a:t>
              </a:r>
              <a:r>
                <a:rPr lang="en-US" sz="1000" dirty="0" smtClean="0">
                  <a:solidFill>
                    <a:srgbClr val="00B0F0"/>
                  </a:solidFill>
                </a:rPr>
                <a:t>1 </a:t>
              </a:r>
              <a:endParaRPr lang="en-US" sz="1000" dirty="0">
                <a:solidFill>
                  <a:srgbClr val="00B0F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15644" y="2460979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‘</a:t>
              </a:r>
              <a:endParaRPr lang="en-US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54424" y="4390680"/>
            <a:ext cx="1880527" cy="2161532"/>
            <a:chOff x="302864" y="4469703"/>
            <a:chExt cx="1880527" cy="2161532"/>
          </a:xfrm>
        </p:grpSpPr>
        <p:cxnSp>
          <p:nvCxnSpPr>
            <p:cNvPr id="48" name="Straight Arrow Connector 47"/>
            <p:cNvCxnSpPr/>
            <p:nvPr/>
          </p:nvCxnSpPr>
          <p:spPr>
            <a:xfrm rot="16200000" flipH="1">
              <a:off x="57873" y="5173883"/>
              <a:ext cx="1238491" cy="11573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706056" y="5798916"/>
              <a:ext cx="1354238" cy="1157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208345" y="5995686"/>
              <a:ext cx="625033" cy="32409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16689" y="62619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X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19189" y="58587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Y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864" y="4469703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 Black" pitchFamily="34" charset="0"/>
                </a:rPr>
                <a:t>Z</a:t>
              </a:r>
              <a:endParaRPr lang="en-US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260622" y="5113867"/>
            <a:ext cx="3499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3) Find </a:t>
            </a:r>
            <a:r>
              <a:rPr lang="en-US" b="1" dirty="0" smtClean="0"/>
              <a:t>R and O </a:t>
            </a:r>
            <a:r>
              <a:rPr lang="en-US" dirty="0" smtClean="0"/>
              <a:t>using the function: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762000" y="3121379"/>
            <a:ext cx="2957689" cy="21787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07821" y="3872089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1207911" y="3994779"/>
            <a:ext cx="2312904" cy="1717399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1224843" y="3763221"/>
            <a:ext cx="3085337" cy="203362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  <a:scene3d>
            <a:camera prst="orthographicFront">
              <a:rot lat="0" lon="0" rev="2142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19" idx="1"/>
          </p:cNvCxnSpPr>
          <p:nvPr/>
        </p:nvCxnSpPr>
        <p:spPr>
          <a:xfrm rot="16200000" flipH="1">
            <a:off x="2879556" y="3216443"/>
            <a:ext cx="1137080" cy="213171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18" idx="1"/>
          </p:cNvCxnSpPr>
          <p:nvPr/>
        </p:nvCxnSpPr>
        <p:spPr>
          <a:xfrm rot="16200000" flipH="1">
            <a:off x="3333573" y="2773716"/>
            <a:ext cx="995834" cy="979958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15900"/>
              </p:ext>
            </p:extLst>
          </p:nvPr>
        </p:nvGraphicFramePr>
        <p:xfrm>
          <a:off x="3404118" y="5665384"/>
          <a:ext cx="59261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53" name="Document" r:id="rId5" imgW="5940848" imgH="916432" progId="Word.Document.12">
                  <p:embed/>
                </p:oleObj>
              </mc:Choice>
              <mc:Fallback>
                <p:oleObj name="Document" r:id="rId5" imgW="5940848" imgH="916432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18" y="5665384"/>
                        <a:ext cx="59261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54" grpId="0"/>
      <p:bldP spid="6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504825" y="625929"/>
            <a:ext cx="8010525" cy="1307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Methods for Tracking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Rigid Bodies (6 DOF Approach)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825" y="2438400"/>
            <a:ext cx="76647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Uses rigid body assumptions to reduce the effects of error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Allows  the system to be over-determined 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   (&gt; 3 tracking targets) 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Segments can still be measured if a target drops out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 Increased flexibility in tracking target 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76325" y="2895600"/>
            <a:ext cx="67596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Inverse Kinematics is the process of determining the </a:t>
            </a:r>
          </a:p>
          <a:p>
            <a:r>
              <a:rPr lang="en-US" sz="2400" dirty="0" smtClean="0"/>
              <a:t>parameters (generalized coordinates)  required by </a:t>
            </a:r>
          </a:p>
          <a:p>
            <a:r>
              <a:rPr lang="en-US" sz="2400" dirty="0" smtClean="0"/>
              <a:t>kinematic chain to achieve a desired pose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40739" y="1209675"/>
            <a:ext cx="4062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Inverse Kinematics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994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 fontScale="70000" lnSpcReduction="20000"/>
          </a:bodyPr>
          <a:lstStyle/>
          <a:p>
            <a:r>
              <a:rPr lang="en-US" sz="4800" dirty="0" smtClean="0"/>
              <a:t>Optimal Methods</a:t>
            </a:r>
          </a:p>
          <a:p>
            <a:r>
              <a:rPr lang="en-US" sz="4800" dirty="0" smtClean="0"/>
              <a:t>(number of targets per segment)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23975" y="2952750"/>
            <a:ext cx="6496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 what are minimum and maximum number of targets that can be used to track an anatomical segment?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91523" y="1209675"/>
            <a:ext cx="5360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(Non)Inverse Kinematics</a:t>
            </a:r>
            <a:endParaRPr lang="en-US" sz="4000" dirty="0"/>
          </a:p>
        </p:txBody>
      </p:sp>
      <p:sp>
        <p:nvSpPr>
          <p:cNvPr id="9" name="Rounded Rectangle 8"/>
          <p:cNvSpPr/>
          <p:nvPr/>
        </p:nvSpPr>
        <p:spPr>
          <a:xfrm>
            <a:off x="1581150" y="3295650"/>
            <a:ext cx="2447925" cy="304800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738564" y="3252786"/>
            <a:ext cx="4219576" cy="342901"/>
            <a:chOff x="3738564" y="2576511"/>
            <a:chExt cx="4219576" cy="342901"/>
          </a:xfrm>
        </p:grpSpPr>
        <p:sp>
          <p:nvSpPr>
            <p:cNvPr id="12" name="Rounded Rectangle 11"/>
            <p:cNvSpPr/>
            <p:nvPr/>
          </p:nvSpPr>
          <p:spPr>
            <a:xfrm rot="16200000">
              <a:off x="4705352" y="1628774"/>
              <a:ext cx="323850" cy="2257425"/>
            </a:xfrm>
            <a:prstGeom prst="roundRect">
              <a:avLst/>
            </a:prstGeom>
            <a:solidFill>
              <a:srgbClr val="00924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 rot="16200000">
              <a:off x="6667503" y="1609723"/>
              <a:ext cx="323850" cy="2257425"/>
            </a:xfrm>
            <a:prstGeom prst="round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810250" y="2667000"/>
              <a:ext cx="133350" cy="123825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500439" y="2733674"/>
            <a:ext cx="2357439" cy="2257425"/>
            <a:chOff x="3500439" y="2057399"/>
            <a:chExt cx="2357439" cy="2257425"/>
          </a:xfrm>
        </p:grpSpPr>
        <p:grpSp>
          <p:nvGrpSpPr>
            <p:cNvPr id="23" name="Group 22"/>
            <p:cNvGrpSpPr/>
            <p:nvPr/>
          </p:nvGrpSpPr>
          <p:grpSpPr>
            <a:xfrm>
              <a:off x="3500439" y="2057399"/>
              <a:ext cx="2357439" cy="2257425"/>
              <a:chOff x="3671889" y="2638424"/>
              <a:chExt cx="2357439" cy="2257425"/>
            </a:xfrm>
          </p:grpSpPr>
          <p:sp>
            <p:nvSpPr>
              <p:cNvPr id="18" name="Rounded Rectangle 17"/>
              <p:cNvSpPr/>
              <p:nvPr/>
            </p:nvSpPr>
            <p:spPr>
              <a:xfrm rot="18688003">
                <a:off x="4638677" y="2876549"/>
                <a:ext cx="323850" cy="2257425"/>
              </a:xfrm>
              <a:prstGeom prst="roundRect">
                <a:avLst/>
              </a:prstGeom>
              <a:solidFill>
                <a:srgbClr val="009242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11994822">
                <a:off x="5705478" y="2638424"/>
                <a:ext cx="323850" cy="2257425"/>
              </a:xfrm>
              <a:prstGeom prst="roundRect">
                <a:avLst/>
              </a:prstGeom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448300" y="4591050"/>
                <a:ext cx="133350" cy="123825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Curved Up Arrow 24"/>
            <p:cNvSpPr/>
            <p:nvPr/>
          </p:nvSpPr>
          <p:spPr>
            <a:xfrm>
              <a:off x="3543300" y="2962275"/>
              <a:ext cx="419100" cy="304800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Curved Up Arrow 25"/>
            <p:cNvSpPr/>
            <p:nvPr/>
          </p:nvSpPr>
          <p:spPr>
            <a:xfrm rot="10206739">
              <a:off x="4972050" y="3257550"/>
              <a:ext cx="419100" cy="304800"/>
            </a:xfrm>
            <a:prstGeom prst="curved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3810000" y="3371850"/>
            <a:ext cx="133350" cy="12382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467100" y="390525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1100" y="364807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32" name="4-Point Star 31"/>
          <p:cNvSpPr/>
          <p:nvPr/>
        </p:nvSpPr>
        <p:spPr>
          <a:xfrm>
            <a:off x="7762875" y="3181350"/>
            <a:ext cx="381000" cy="390525"/>
          </a:xfrm>
          <a:prstGeom prst="star4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4-Point Star 32"/>
          <p:cNvSpPr/>
          <p:nvPr/>
        </p:nvSpPr>
        <p:spPr>
          <a:xfrm>
            <a:off x="5857875" y="2562225"/>
            <a:ext cx="381000" cy="390525"/>
          </a:xfrm>
          <a:prstGeom prst="star4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88933" y="5461908"/>
            <a:ext cx="4029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Specify the angles 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compute the path of the end </a:t>
            </a:r>
            <a:r>
              <a:rPr lang="en-US" dirty="0" err="1" smtClean="0"/>
              <a:t>effector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438278" y="3509962"/>
            <a:ext cx="571500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52575" y="3562350"/>
            <a:ext cx="333375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619250" y="3631409"/>
            <a:ext cx="204788" cy="238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68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4448" y="1095375"/>
            <a:ext cx="42180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Inverse Kinematics</a:t>
            </a:r>
            <a:endParaRPr lang="en-US" sz="4000" dirty="0"/>
          </a:p>
        </p:txBody>
      </p:sp>
      <p:sp>
        <p:nvSpPr>
          <p:cNvPr id="9" name="Rounded Rectangle 8"/>
          <p:cNvSpPr/>
          <p:nvPr/>
        </p:nvSpPr>
        <p:spPr>
          <a:xfrm>
            <a:off x="1581150" y="3295650"/>
            <a:ext cx="2447925" cy="304800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10000" y="3371850"/>
            <a:ext cx="133350" cy="12382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3467100" y="2733674"/>
            <a:ext cx="2390778" cy="2257425"/>
            <a:chOff x="3467100" y="2733674"/>
            <a:chExt cx="2390778" cy="2257425"/>
          </a:xfrm>
        </p:grpSpPr>
        <p:grpSp>
          <p:nvGrpSpPr>
            <p:cNvPr id="3" name="Group 26"/>
            <p:cNvGrpSpPr/>
            <p:nvPr/>
          </p:nvGrpSpPr>
          <p:grpSpPr>
            <a:xfrm>
              <a:off x="3500439" y="2733674"/>
              <a:ext cx="2357439" cy="2257425"/>
              <a:chOff x="3500439" y="2057399"/>
              <a:chExt cx="2357439" cy="2257425"/>
            </a:xfrm>
          </p:grpSpPr>
          <p:grpSp>
            <p:nvGrpSpPr>
              <p:cNvPr id="6" name="Group 22"/>
              <p:cNvGrpSpPr/>
              <p:nvPr/>
            </p:nvGrpSpPr>
            <p:grpSpPr>
              <a:xfrm>
                <a:off x="3500439" y="2057399"/>
                <a:ext cx="2357439" cy="2257425"/>
                <a:chOff x="3671889" y="2638424"/>
                <a:chExt cx="2357439" cy="2257425"/>
              </a:xfrm>
            </p:grpSpPr>
            <p:sp>
              <p:nvSpPr>
                <p:cNvPr id="18" name="Rounded Rectangle 17"/>
                <p:cNvSpPr/>
                <p:nvPr/>
              </p:nvSpPr>
              <p:spPr>
                <a:xfrm rot="18688003">
                  <a:off x="4638677" y="2876549"/>
                  <a:ext cx="323850" cy="2257425"/>
                </a:xfrm>
                <a:prstGeom prst="roundRect">
                  <a:avLst/>
                </a:prstGeom>
                <a:solidFill>
                  <a:srgbClr val="009242"/>
                </a:solidFill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 rot="11994822">
                  <a:off x="5705478" y="2638424"/>
                  <a:ext cx="323850" cy="2257425"/>
                </a:xfrm>
                <a:prstGeom prst="roundRect">
                  <a:avLst/>
                </a:prstGeom>
                <a:solidFill>
                  <a:srgbClr val="C00000"/>
                </a:solidFill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5448300" y="4591050"/>
                  <a:ext cx="133350" cy="123825"/>
                </a:xfrm>
                <a:prstGeom prst="ellipse">
                  <a:avLst/>
                </a:prstGeom>
                <a:solidFill>
                  <a:srgbClr val="00206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" name="Curved Up Arrow 24"/>
              <p:cNvSpPr/>
              <p:nvPr/>
            </p:nvSpPr>
            <p:spPr>
              <a:xfrm>
                <a:off x="3543300" y="2962275"/>
                <a:ext cx="419100" cy="304800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Curved Up Arrow 25"/>
              <p:cNvSpPr/>
              <p:nvPr/>
            </p:nvSpPr>
            <p:spPr>
              <a:xfrm rot="10206739">
                <a:off x="4972050" y="3257550"/>
                <a:ext cx="419100" cy="304800"/>
              </a:xfrm>
              <a:prstGeom prst="curvedUp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467100" y="3905250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θ</a:t>
              </a:r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91100" y="3648075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θ</a:t>
              </a:r>
              <a:r>
                <a:rPr lang="en-US" sz="1200" dirty="0" smtClean="0"/>
                <a:t>2</a:t>
              </a:r>
              <a:endParaRPr lang="en-US" sz="1200" dirty="0"/>
            </a:p>
          </p:txBody>
        </p:sp>
      </p:grpSp>
      <p:sp>
        <p:nvSpPr>
          <p:cNvPr id="33" name="4-Point Star 32"/>
          <p:cNvSpPr/>
          <p:nvPr/>
        </p:nvSpPr>
        <p:spPr>
          <a:xfrm>
            <a:off x="5857875" y="2562225"/>
            <a:ext cx="381000" cy="390525"/>
          </a:xfrm>
          <a:prstGeom prst="star4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374446" y="5440136"/>
            <a:ext cx="3784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Given the path of the end </a:t>
            </a:r>
            <a:r>
              <a:rPr lang="en-US" dirty="0" err="1" smtClean="0"/>
              <a:t>effector</a:t>
            </a:r>
            <a:r>
              <a:rPr lang="en-US" dirty="0" smtClean="0"/>
              <a:t> </a:t>
            </a:r>
          </a:p>
          <a:p>
            <a:pPr marL="342900" indent="-342900">
              <a:buAutoNum type="arabicParenR"/>
            </a:pPr>
            <a:r>
              <a:rPr lang="en-US" dirty="0" smtClean="0"/>
              <a:t>compute the required angles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38278" y="3509962"/>
            <a:ext cx="571500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52575" y="3562350"/>
            <a:ext cx="333375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619250" y="3631409"/>
            <a:ext cx="204788" cy="238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2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4289" y="1551704"/>
            <a:ext cx="340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Generalized coordinates (q) are:</a:t>
            </a:r>
            <a:endParaRPr lang="en-US" dirty="0"/>
          </a:p>
        </p:txBody>
      </p:sp>
      <p:pic>
        <p:nvPicPr>
          <p:cNvPr id="10" name="Picture 9" descr="femur_shank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40119" y="1635474"/>
            <a:ext cx="5105400" cy="3581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6913" y="24792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err="1" smtClean="0"/>
              <a:t>x_thigh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504869" y="2479200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err="1" smtClean="0"/>
              <a:t>y_thigh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407980" y="24792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err="1" smtClean="0"/>
              <a:t>z_thigh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0350" y="3079927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sz="1200" dirty="0" err="1" smtClean="0"/>
              <a:t>x_knee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925291" y="198924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89731" y="1989247"/>
            <a:ext cx="4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97728" y="198924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Pz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44301" y="4324756"/>
            <a:ext cx="3579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single Pose expression becomes</a:t>
            </a:r>
          </a:p>
          <a:p>
            <a:endParaRPr lang="en-US" dirty="0" smtClean="0"/>
          </a:p>
        </p:txBody>
      </p:sp>
      <p:grpSp>
        <p:nvGrpSpPr>
          <p:cNvPr id="20" name="Group 17"/>
          <p:cNvGrpSpPr/>
          <p:nvPr/>
        </p:nvGrpSpPr>
        <p:grpSpPr>
          <a:xfrm>
            <a:off x="4124153" y="2828310"/>
            <a:ext cx="1462087" cy="1295400"/>
            <a:chOff x="23813" y="4572000"/>
            <a:chExt cx="2109787" cy="1905000"/>
          </a:xfrm>
        </p:grpSpPr>
        <p:sp>
          <p:nvSpPr>
            <p:cNvPr id="21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25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26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41" name="Oval 40"/>
          <p:cNvSpPr/>
          <p:nvPr/>
        </p:nvSpPr>
        <p:spPr>
          <a:xfrm>
            <a:off x="6677536" y="203279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322112" y="281399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356634" y="2197896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485800" y="3402883"/>
            <a:ext cx="133350" cy="12382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23" idx="1"/>
            <a:endCxn id="41" idx="0"/>
          </p:cNvCxnSpPr>
          <p:nvPr/>
        </p:nvCxnSpPr>
        <p:spPr>
          <a:xfrm rot="5400000" flipH="1" flipV="1">
            <a:off x="4828425" y="1835688"/>
            <a:ext cx="1728203" cy="2122418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71902" y="2472260"/>
            <a:ext cx="3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00741" name="Object 5"/>
          <p:cNvGraphicFramePr>
            <a:graphicFrameLocks noChangeAspect="1"/>
          </p:cNvGraphicFramePr>
          <p:nvPr/>
        </p:nvGraphicFramePr>
        <p:xfrm>
          <a:off x="695325" y="4852988"/>
          <a:ext cx="6375400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2118" name="Document" r:id="rId5" imgW="6665645" imgH="2179264" progId="Word.Document.12">
                  <p:embed/>
                </p:oleObj>
              </mc:Choice>
              <mc:Fallback>
                <p:oleObj name="Document" r:id="rId5" imgW="6665645" imgH="217926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852988"/>
                        <a:ext cx="6375400" cy="208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477991" y="189022"/>
            <a:ext cx="4062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Inverse Kinematics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0578" y="914398"/>
            <a:ext cx="7962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Example: Thigh that has 6 </a:t>
            </a:r>
            <a:r>
              <a:rPr lang="en-US" sz="2000" dirty="0" err="1" smtClean="0"/>
              <a:t>dof</a:t>
            </a:r>
            <a:r>
              <a:rPr lang="en-US" sz="2000" dirty="0" smtClean="0"/>
              <a:t> (root) with a shank connected via hinge joint</a:t>
            </a:r>
            <a:endParaRPr lang="en-US" sz="2000" dirty="0"/>
          </a:p>
        </p:txBody>
      </p:sp>
      <p:sp>
        <p:nvSpPr>
          <p:cNvPr id="54" name="Oval 53"/>
          <p:cNvSpPr/>
          <p:nvPr/>
        </p:nvSpPr>
        <p:spPr>
          <a:xfrm>
            <a:off x="6797179" y="4546839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ine 87"/>
          <p:cNvSpPr>
            <a:spLocks noChangeShapeType="1"/>
          </p:cNvSpPr>
          <p:nvPr/>
        </p:nvSpPr>
        <p:spPr bwMode="auto">
          <a:xfrm flipV="1">
            <a:off x="6516779" y="1915059"/>
            <a:ext cx="232504" cy="19794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Line 88"/>
          <p:cNvSpPr>
            <a:spLocks noChangeShapeType="1"/>
          </p:cNvSpPr>
          <p:nvPr/>
        </p:nvSpPr>
        <p:spPr bwMode="auto">
          <a:xfrm>
            <a:off x="6751504" y="1377689"/>
            <a:ext cx="0" cy="536129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9" name="Line 89"/>
          <p:cNvSpPr>
            <a:spLocks noChangeShapeType="1"/>
          </p:cNvSpPr>
          <p:nvPr/>
        </p:nvSpPr>
        <p:spPr bwMode="auto">
          <a:xfrm rot="10800000">
            <a:off x="6751504" y="1913818"/>
            <a:ext cx="577558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" name="Text Box 90"/>
          <p:cNvSpPr txBox="1">
            <a:spLocks noChangeArrowheads="1"/>
          </p:cNvSpPr>
          <p:nvPr/>
        </p:nvSpPr>
        <p:spPr bwMode="auto">
          <a:xfrm>
            <a:off x="6439431" y="1310837"/>
            <a:ext cx="335156" cy="338554"/>
          </a:xfrm>
          <a:prstGeom prst="rect">
            <a:avLst/>
          </a:prstGeom>
          <a:noFill/>
          <a:ln w="57150">
            <a:noFill/>
            <a:miter lim="800000"/>
            <a:headEnd type="none" w="lg" len="med"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GB" sz="1600" dirty="0" smtClean="0"/>
              <a:t>y’</a:t>
            </a:r>
            <a:endParaRPr lang="en-GB" sz="1600" baseline="-25000" dirty="0"/>
          </a:p>
        </p:txBody>
      </p:sp>
      <p:sp>
        <p:nvSpPr>
          <p:cNvPr id="61" name="Text Box 91"/>
          <p:cNvSpPr txBox="1">
            <a:spLocks noChangeArrowheads="1"/>
          </p:cNvSpPr>
          <p:nvPr/>
        </p:nvSpPr>
        <p:spPr bwMode="auto">
          <a:xfrm>
            <a:off x="7262785" y="1744243"/>
            <a:ext cx="329257" cy="338554"/>
          </a:xfrm>
          <a:prstGeom prst="rect">
            <a:avLst/>
          </a:prstGeom>
          <a:noFill/>
          <a:ln w="57150">
            <a:noFill/>
            <a:miter lim="800000"/>
            <a:headEnd type="none" w="lg" len="med"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GB" sz="1600" dirty="0" smtClean="0"/>
              <a:t>x’</a:t>
            </a:r>
            <a:endParaRPr lang="en-GB" sz="1600" baseline="-25000" dirty="0"/>
          </a:p>
        </p:txBody>
      </p:sp>
      <p:sp>
        <p:nvSpPr>
          <p:cNvPr id="62" name="Text Box 92"/>
          <p:cNvSpPr txBox="1">
            <a:spLocks noChangeArrowheads="1"/>
          </p:cNvSpPr>
          <p:nvPr/>
        </p:nvSpPr>
        <p:spPr bwMode="auto">
          <a:xfrm>
            <a:off x="6240818" y="1821427"/>
            <a:ext cx="320537" cy="338554"/>
          </a:xfrm>
          <a:prstGeom prst="rect">
            <a:avLst/>
          </a:prstGeom>
          <a:noFill/>
          <a:ln w="57150">
            <a:noFill/>
            <a:miter lim="800000"/>
            <a:headEnd type="none" w="lg" len="med"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GB" sz="1600" dirty="0" smtClean="0"/>
              <a:t>z’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392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49" grpId="0"/>
      <p:bldP spid="57" grpId="0" animBg="1"/>
      <p:bldP spid="58" grpId="0" animBg="1"/>
      <p:bldP spid="59" grpId="0" animBg="1"/>
      <p:bldP spid="60" grpId="0"/>
      <p:bldP spid="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477991" y="189022"/>
            <a:ext cx="4062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Inverse Kinematics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69156" y="812798"/>
            <a:ext cx="5626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Lets look at our example for one target on the shank</a:t>
            </a:r>
            <a:endParaRPr lang="en-US" sz="20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3762905" y="2078482"/>
            <a:ext cx="5821366" cy="4165691"/>
            <a:chOff x="4124153" y="2078482"/>
            <a:chExt cx="5821366" cy="4165691"/>
          </a:xfrm>
        </p:grpSpPr>
        <p:pic>
          <p:nvPicPr>
            <p:cNvPr id="10" name="Picture 9" descr="femur_shank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40119" y="2662773"/>
              <a:ext cx="5105400" cy="3581400"/>
            </a:xfrm>
            <a:prstGeom prst="rect">
              <a:avLst/>
            </a:prstGeom>
          </p:spPr>
        </p:pic>
        <p:sp>
          <p:nvSpPr>
            <p:cNvPr id="60" name="Text Box 90"/>
            <p:cNvSpPr txBox="1">
              <a:spLocks noChangeArrowheads="1"/>
            </p:cNvSpPr>
            <p:nvPr/>
          </p:nvSpPr>
          <p:spPr bwMode="auto">
            <a:xfrm>
              <a:off x="6574897" y="2078482"/>
              <a:ext cx="335156" cy="338554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 smtClean="0"/>
                <a:t>y’</a:t>
              </a:r>
              <a:endParaRPr lang="en-GB" sz="1600" baseline="-25000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4124153" y="2438855"/>
              <a:ext cx="3498372" cy="3331075"/>
              <a:chOff x="4124153" y="1377689"/>
              <a:chExt cx="3498372" cy="3331075"/>
            </a:xfrm>
          </p:grpSpPr>
          <p:grpSp>
            <p:nvGrpSpPr>
              <p:cNvPr id="2" name="Group 17"/>
              <p:cNvGrpSpPr/>
              <p:nvPr/>
            </p:nvGrpSpPr>
            <p:grpSpPr>
              <a:xfrm>
                <a:off x="4124153" y="2828310"/>
                <a:ext cx="1462087" cy="1295400"/>
                <a:chOff x="23813" y="4572000"/>
                <a:chExt cx="2109787" cy="1905000"/>
              </a:xfrm>
            </p:grpSpPr>
            <p:sp>
              <p:nvSpPr>
                <p:cNvPr id="21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52413" y="5946775"/>
                  <a:ext cx="498475" cy="506413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" name="Line 88"/>
                <p:cNvSpPr>
                  <a:spLocks noChangeShapeType="1"/>
                </p:cNvSpPr>
                <p:nvPr/>
              </p:nvSpPr>
              <p:spPr bwMode="auto">
                <a:xfrm>
                  <a:off x="755650" y="4572000"/>
                  <a:ext cx="0" cy="137160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" name="Line 89"/>
                <p:cNvSpPr>
                  <a:spLocks noChangeShapeType="1"/>
                </p:cNvSpPr>
                <p:nvPr/>
              </p:nvSpPr>
              <p:spPr bwMode="auto">
                <a:xfrm rot="10800000">
                  <a:off x="755650" y="5943600"/>
                  <a:ext cx="1238250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4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328613" y="4660900"/>
                  <a:ext cx="330200" cy="336550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 type="none" w="lg" len="med"/>
                  <a:tailEnd type="none" w="lg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600" dirty="0"/>
                    <a:t>Y</a:t>
                  </a:r>
                  <a:endParaRPr lang="en-GB" sz="1600" baseline="-25000" dirty="0"/>
                </a:p>
              </p:txBody>
            </p:sp>
            <p:sp>
              <p:nvSpPr>
                <p:cNvPr id="25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803400" y="6000750"/>
                  <a:ext cx="330200" cy="336550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 type="none" w="lg" len="med"/>
                  <a:tailEnd type="none" w="lg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600" dirty="0"/>
                    <a:t>X</a:t>
                  </a:r>
                  <a:endParaRPr lang="en-GB" sz="1600" baseline="-25000" dirty="0"/>
                </a:p>
              </p:txBody>
            </p:sp>
            <p:sp>
              <p:nvSpPr>
                <p:cNvPr id="26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3813" y="6140450"/>
                  <a:ext cx="319087" cy="336550"/>
                </a:xfrm>
                <a:prstGeom prst="rect">
                  <a:avLst/>
                </a:prstGeom>
                <a:noFill/>
                <a:ln w="57150">
                  <a:noFill/>
                  <a:miter lim="800000"/>
                  <a:headEnd type="none" w="lg" len="med"/>
                  <a:tailEnd type="none" w="lg" len="med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600" dirty="0"/>
                    <a:t>Z</a:t>
                  </a:r>
                </a:p>
              </p:txBody>
            </p:sp>
          </p:grpSp>
          <p:sp>
            <p:nvSpPr>
              <p:cNvPr id="44" name="Oval 43"/>
              <p:cNvSpPr/>
              <p:nvPr/>
            </p:nvSpPr>
            <p:spPr>
              <a:xfrm>
                <a:off x="7485800" y="3402883"/>
                <a:ext cx="133350" cy="123825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" name="Straight Arrow Connector 46"/>
              <p:cNvCxnSpPr>
                <a:stCxn id="23" idx="1"/>
                <a:endCxn id="54" idx="2"/>
              </p:cNvCxnSpPr>
              <p:nvPr/>
            </p:nvCxnSpPr>
            <p:spPr>
              <a:xfrm rot="16200000" flipH="1">
                <a:off x="5280846" y="3111469"/>
                <a:ext cx="866804" cy="2165861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5371902" y="4289789"/>
                <a:ext cx="30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FF00"/>
                    </a:solidFill>
                  </a:rPr>
                  <a:t>P</a:t>
                </a:r>
                <a:endParaRPr lang="en-US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797179" y="4546839"/>
                <a:ext cx="152400" cy="16192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scene3d>
                <a:camera prst="orthographicFront">
                  <a:rot lat="0" lon="21599965" rev="0"/>
                </a:camera>
                <a:lightRig rig="contrasting" dir="t"/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Line 87"/>
              <p:cNvSpPr>
                <a:spLocks noChangeShapeType="1"/>
              </p:cNvSpPr>
              <p:nvPr/>
            </p:nvSpPr>
            <p:spPr bwMode="auto">
              <a:xfrm flipV="1">
                <a:off x="6516779" y="1915059"/>
                <a:ext cx="232504" cy="197946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8" name="Line 88"/>
              <p:cNvSpPr>
                <a:spLocks noChangeShapeType="1"/>
              </p:cNvSpPr>
              <p:nvPr/>
            </p:nvSpPr>
            <p:spPr bwMode="auto">
              <a:xfrm>
                <a:off x="6751504" y="1377689"/>
                <a:ext cx="0" cy="536129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9" name="Line 89"/>
              <p:cNvSpPr>
                <a:spLocks noChangeShapeType="1"/>
              </p:cNvSpPr>
              <p:nvPr/>
            </p:nvSpPr>
            <p:spPr bwMode="auto">
              <a:xfrm rot="10800000">
                <a:off x="6751504" y="1913818"/>
                <a:ext cx="577558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1" name="Text Box 91"/>
              <p:cNvSpPr txBox="1">
                <a:spLocks noChangeArrowheads="1"/>
              </p:cNvSpPr>
              <p:nvPr/>
            </p:nvSpPr>
            <p:spPr bwMode="auto">
              <a:xfrm>
                <a:off x="7262785" y="1744243"/>
                <a:ext cx="329257" cy="338554"/>
              </a:xfrm>
              <a:prstGeom prst="rect">
                <a:avLst/>
              </a:prstGeom>
              <a:noFill/>
              <a:ln w="57150">
                <a:noFill/>
                <a:miter lim="800000"/>
                <a:headEnd type="none" w="lg" len="med"/>
                <a:tailEnd type="none" w="lg" len="med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1600" dirty="0" smtClean="0"/>
                  <a:t>x’</a:t>
                </a:r>
                <a:endParaRPr lang="en-GB" sz="1600" baseline="-25000" dirty="0"/>
              </a:p>
            </p:txBody>
          </p:sp>
          <p:sp>
            <p:nvSpPr>
              <p:cNvPr id="62" name="Text Box 92"/>
              <p:cNvSpPr txBox="1">
                <a:spLocks noChangeArrowheads="1"/>
              </p:cNvSpPr>
              <p:nvPr/>
            </p:nvSpPr>
            <p:spPr bwMode="auto">
              <a:xfrm>
                <a:off x="6240818" y="1821427"/>
                <a:ext cx="320537" cy="338554"/>
              </a:xfrm>
              <a:prstGeom prst="rect">
                <a:avLst/>
              </a:prstGeom>
              <a:noFill/>
              <a:ln w="57150">
                <a:noFill/>
                <a:miter lim="800000"/>
                <a:headEnd type="none" w="lg" len="med"/>
                <a:tailEnd type="none" w="lg" len="med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1600" dirty="0" smtClean="0"/>
                  <a:t>z’</a:t>
                </a:r>
                <a:endParaRPr lang="en-GB" sz="1600" dirty="0"/>
              </a:p>
            </p:txBody>
          </p:sp>
          <p:cxnSp>
            <p:nvCxnSpPr>
              <p:cNvPr id="48" name="Straight Arrow Connector 47"/>
              <p:cNvCxnSpPr>
                <a:stCxn id="57" idx="1"/>
                <a:endCxn id="44" idx="0"/>
              </p:cNvCxnSpPr>
              <p:nvPr/>
            </p:nvCxnSpPr>
            <p:spPr>
              <a:xfrm rot="16200000" flipH="1">
                <a:off x="6406967" y="2257375"/>
                <a:ext cx="1487824" cy="803192"/>
              </a:xfrm>
              <a:prstGeom prst="straightConnector1">
                <a:avLst/>
              </a:prstGeom>
              <a:ln w="317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44" idx="2"/>
                <a:endCxn id="54" idx="0"/>
              </p:cNvCxnSpPr>
              <p:nvPr/>
            </p:nvCxnSpPr>
            <p:spPr>
              <a:xfrm rot="10800000" flipV="1">
                <a:off x="6873380" y="3464795"/>
                <a:ext cx="612421" cy="1082043"/>
              </a:xfrm>
              <a:prstGeom prst="straightConnector1">
                <a:avLst/>
              </a:prstGeom>
              <a:ln w="412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7183770" y="3697123"/>
                <a:ext cx="30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2060"/>
                    </a:solidFill>
                  </a:rPr>
                  <a:t>A</a:t>
                </a:r>
                <a:endParaRPr lang="en-US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319237" y="2850458"/>
                <a:ext cx="30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B0F0"/>
                    </a:solidFill>
                  </a:rPr>
                  <a:t>L</a:t>
                </a:r>
                <a:endParaRPr lang="en-US" b="1" dirty="0">
                  <a:solidFill>
                    <a:srgbClr val="00B0F0"/>
                  </a:solidFill>
                </a:endParaRPr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62531" name="Object 3"/>
          <p:cNvGraphicFramePr>
            <a:graphicFrameLocks noChangeAspect="1"/>
          </p:cNvGraphicFramePr>
          <p:nvPr/>
        </p:nvGraphicFramePr>
        <p:xfrm>
          <a:off x="-299457" y="1766358"/>
          <a:ext cx="5924551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50" name="Document" r:id="rId5" imgW="5956042" imgH="576578" progId="Word.Document.12">
                  <p:embed/>
                </p:oleObj>
              </mc:Choice>
              <mc:Fallback>
                <p:oleObj name="Document" r:id="rId5" imgW="5956042" imgH="57657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99457" y="1766358"/>
                        <a:ext cx="5924551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32" name="Object 4"/>
          <p:cNvGraphicFramePr>
            <a:graphicFrameLocks noChangeAspect="1"/>
          </p:cNvGraphicFramePr>
          <p:nvPr/>
        </p:nvGraphicFramePr>
        <p:xfrm>
          <a:off x="0" y="2361494"/>
          <a:ext cx="59563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51" name="Document" r:id="rId7" imgW="5956042" imgH="621207" progId="Word.Document.12">
                  <p:embed/>
                </p:oleObj>
              </mc:Choice>
              <mc:Fallback>
                <p:oleObj name="Document" r:id="rId7" imgW="5956042" imgH="62120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61494"/>
                        <a:ext cx="59563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33" name="Object 5"/>
          <p:cNvGraphicFramePr>
            <a:graphicFrameLocks noChangeAspect="1"/>
          </p:cNvGraphicFramePr>
          <p:nvPr/>
        </p:nvGraphicFramePr>
        <p:xfrm>
          <a:off x="-2053897" y="3772874"/>
          <a:ext cx="59563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52" name="Document" r:id="rId9" imgW="5956042" imgH="1003073" progId="Word.Document.12">
                  <p:embed/>
                </p:oleObj>
              </mc:Choice>
              <mc:Fallback>
                <p:oleObj name="Document" r:id="rId9" imgW="5956042" imgH="100307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53897" y="3772874"/>
                        <a:ext cx="59563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74558" y="3194612"/>
            <a:ext cx="341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more then one target: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531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3637" y="1378329"/>
            <a:ext cx="324839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Our single Pose expression is: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00741" name="Object 5"/>
          <p:cNvGraphicFramePr>
            <a:graphicFrameLocks noChangeAspect="1"/>
          </p:cNvGraphicFramePr>
          <p:nvPr/>
        </p:nvGraphicFramePr>
        <p:xfrm>
          <a:off x="690556" y="2110992"/>
          <a:ext cx="5853112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66" name="Document" r:id="rId4" imgW="5956042" imgH="2154430" progId="Word.Document.12">
                  <p:embed/>
                </p:oleObj>
              </mc:Choice>
              <mc:Fallback>
                <p:oleObj name="Document" r:id="rId4" imgW="5956042" imgH="215443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56" y="2110992"/>
                        <a:ext cx="5853112" cy="212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944209" y="279332"/>
            <a:ext cx="74256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</a:rPr>
              <a:t>So for our Inverse Kinematics Problem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711" y="4696179"/>
            <a:ext cx="82356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We are once again at optimization problem (minimizing a cost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function) that will require a more general solution then we used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for </a:t>
            </a:r>
            <a:r>
              <a:rPr lang="en-US" sz="2400" dirty="0" err="1" smtClean="0">
                <a:solidFill>
                  <a:srgbClr val="FFFF00"/>
                </a:solidFill>
              </a:rPr>
              <a:t>getPose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8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01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01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44315" y="632531"/>
            <a:ext cx="7001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tint val="75000"/>
                  </a:schemeClr>
                </a:solidFill>
              </a:rPr>
              <a:t>Inverse Kinematics: Optimization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86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56" y="348174"/>
            <a:ext cx="8209844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System of Equations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98" y="2223911"/>
            <a:ext cx="530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2 Independent Equations w/ 2 Unknown:</a:t>
            </a:r>
            <a:endParaRPr lang="en-US" sz="2400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139825" y="3159125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4" name="Document" r:id="rId4" imgW="6864757" imgH="538799" progId="Word.Document.12">
                  <p:embed/>
                </p:oleObj>
              </mc:Choice>
              <mc:Fallback>
                <p:oleObj name="Document" r:id="rId4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3159125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077030" y="3723922"/>
          <a:ext cx="68405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5" name="Document" r:id="rId6" imgW="6864757" imgH="538799" progId="Word.Document.12">
                  <p:embed/>
                </p:oleObj>
              </mc:Choice>
              <mc:Fallback>
                <p:oleObj name="Document" r:id="rId6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030" y="3723922"/>
                        <a:ext cx="684053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92005" y="4847355"/>
            <a:ext cx="32360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Exact Solution (x=2, y=1)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56" y="348174"/>
            <a:ext cx="8209844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System of Equations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2376" y="2223911"/>
            <a:ext cx="530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3 Independent Equations w/ 2 Unknown:</a:t>
            </a:r>
            <a:endParaRPr lang="en-US" sz="2400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139825" y="3159125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46" name="Document" r:id="rId4" imgW="6864757" imgH="538799" progId="Word.Document.12">
                  <p:embed/>
                </p:oleObj>
              </mc:Choice>
              <mc:Fallback>
                <p:oleObj name="Document" r:id="rId4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3159125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077030" y="3723922"/>
          <a:ext cx="68405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47" name="Document" r:id="rId6" imgW="6864757" imgH="538799" progId="Word.Document.12">
                  <p:embed/>
                </p:oleObj>
              </mc:Choice>
              <mc:Fallback>
                <p:oleObj name="Document" r:id="rId6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030" y="3723922"/>
                        <a:ext cx="684053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32376" y="5109572"/>
            <a:ext cx="7707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Likely there is not an exact solution</a:t>
            </a:r>
            <a:r>
              <a:rPr lang="en-US" sz="2400" dirty="0" smtClean="0">
                <a:sym typeface="Symbol"/>
              </a:rPr>
              <a:t></a:t>
            </a:r>
            <a:r>
              <a:rPr lang="en-US" sz="2400" dirty="0" smtClean="0"/>
              <a:t> Least Squares Solution</a:t>
            </a:r>
            <a:endParaRPr lang="en-US" dirty="0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1139825" y="4423481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48" name="Document" r:id="rId8" imgW="6864757" imgH="538799" progId="Word.Document.12">
                  <p:embed/>
                </p:oleObj>
              </mc:Choice>
              <mc:Fallback>
                <p:oleObj name="Document" r:id="rId8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423481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67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56" y="65949"/>
            <a:ext cx="8209844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Optimization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2376" y="1377241"/>
            <a:ext cx="2721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From Previous Slide:</a:t>
            </a:r>
            <a:endParaRPr lang="en-US" sz="2400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108427" y="1985069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2" name="Document" r:id="rId4" imgW="6864757" imgH="538799" progId="Word.Document.12">
                  <p:embed/>
                </p:oleObj>
              </mc:Choice>
              <mc:Fallback>
                <p:oleObj name="Document" r:id="rId4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427" y="1985069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120333" y="2482132"/>
          <a:ext cx="68405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3" name="Document" r:id="rId6" imgW="6864757" imgH="538799" progId="Word.Document.12">
                  <p:embed/>
                </p:oleObj>
              </mc:Choice>
              <mc:Fallback>
                <p:oleObj name="Document" r:id="rId6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333" y="2482132"/>
                        <a:ext cx="684053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482683" y="3867793"/>
            <a:ext cx="357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Introduce an Error Terms: </a:t>
            </a:r>
            <a:r>
              <a:rPr lang="en-US" sz="2400" dirty="0" smtClean="0">
                <a:sym typeface="Symbol"/>
              </a:rPr>
              <a:t></a:t>
            </a:r>
            <a:endParaRPr lang="en-US" dirty="0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1108427" y="3001067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4" name="Document" r:id="rId8" imgW="6864757" imgH="538799" progId="Word.Document.12">
                  <p:embed/>
                </p:oleObj>
              </mc:Choice>
              <mc:Fallback>
                <p:oleObj name="Document" r:id="rId8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427" y="3001067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1201914" y="4333167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5" name="Document" r:id="rId10" imgW="6864757" imgH="538799" progId="Word.Document.12">
                  <p:embed/>
                </p:oleObj>
              </mc:Choice>
              <mc:Fallback>
                <p:oleObj name="Document" r:id="rId10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914" y="4333167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1201914" y="4903256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6" name="Document" r:id="rId12" imgW="6864757" imgH="538799" progId="Word.Document.12">
                  <p:embed/>
                </p:oleObj>
              </mc:Choice>
              <mc:Fallback>
                <p:oleObj name="Document" r:id="rId12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914" y="4903256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1201914" y="5473345"/>
          <a:ext cx="6864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87" name="Document" r:id="rId14" imgW="6864757" imgH="538799" progId="Word.Document.12">
                  <p:embed/>
                </p:oleObj>
              </mc:Choice>
              <mc:Fallback>
                <p:oleObj name="Document" r:id="rId14" imgW="6864757" imgH="53879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914" y="5473345"/>
                        <a:ext cx="6864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47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56" y="65949"/>
            <a:ext cx="8209844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Optimization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7404" y="1458263"/>
            <a:ext cx="6960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Our solution minimizes the sum of the squared errors: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499321" y="3798631"/>
            <a:ext cx="5121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In general we minimize a cost function:</a:t>
            </a:r>
            <a:endParaRPr lang="en-US" dirty="0"/>
          </a:p>
        </p:txBody>
      </p:sp>
      <p:graphicFrame>
        <p:nvGraphicFramePr>
          <p:cNvPr id="105480" name="Object 8"/>
          <p:cNvGraphicFramePr>
            <a:graphicFrameLocks noChangeAspect="1"/>
          </p:cNvGraphicFramePr>
          <p:nvPr/>
        </p:nvGraphicFramePr>
        <p:xfrm>
          <a:off x="1058802" y="2415170"/>
          <a:ext cx="68643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290" name="Document" r:id="rId4" imgW="6864757" imgH="546728" progId="Word.Document.12">
                  <p:embed/>
                </p:oleObj>
              </mc:Choice>
              <mc:Fallback>
                <p:oleObj name="Document" r:id="rId4" imgW="6864757" imgH="54672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02" y="2415170"/>
                        <a:ext cx="68643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84" name="Object 12"/>
          <p:cNvGraphicFramePr>
            <a:graphicFrameLocks noChangeAspect="1"/>
          </p:cNvGraphicFramePr>
          <p:nvPr/>
        </p:nvGraphicFramePr>
        <p:xfrm>
          <a:off x="1094670" y="4699530"/>
          <a:ext cx="686435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291" name="Document" r:id="rId6" imgW="6864757" imgH="1183917" progId="Word.Document.12">
                  <p:embed/>
                </p:oleObj>
              </mc:Choice>
              <mc:Fallback>
                <p:oleObj name="Document" r:id="rId6" imgW="6864757" imgH="118391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670" y="4699530"/>
                        <a:ext cx="686435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3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23975" y="2952750"/>
            <a:ext cx="64960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Number</a:t>
            </a:r>
            <a:r>
              <a:rPr lang="en-US" sz="2800" b="1" dirty="0" smtClean="0"/>
              <a:t> </a:t>
            </a:r>
            <a:r>
              <a:rPr lang="en-US" sz="2800" dirty="0" smtClean="0"/>
              <a:t>of independent parameters that are necessary and sufficient to uniquely define the position and orientation of a rigid body (or system of bodies)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56" y="65949"/>
            <a:ext cx="8209844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Optimization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9343" y="1706618"/>
            <a:ext cx="76612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 minimization approach we already explored was Spoor </a:t>
            </a:r>
          </a:p>
          <a:p>
            <a:r>
              <a:rPr lang="en-US" sz="2400" dirty="0" smtClean="0"/>
              <a:t>and </a:t>
            </a:r>
            <a:r>
              <a:rPr lang="en-US" sz="2400" dirty="0" err="1" smtClean="0"/>
              <a:t>Veldpaus</a:t>
            </a:r>
            <a:r>
              <a:rPr lang="en-US" sz="2400" dirty="0" smtClean="0"/>
              <a:t>, 1980 which used the method of </a:t>
            </a:r>
            <a:r>
              <a:rPr lang="en-US" sz="2400" dirty="0" err="1" smtClean="0"/>
              <a:t>Lagrangian</a:t>
            </a:r>
            <a:endParaRPr lang="en-US" sz="2400" dirty="0" smtClean="0"/>
          </a:p>
          <a:p>
            <a:r>
              <a:rPr lang="en-US" sz="2400" dirty="0" smtClean="0"/>
              <a:t>Multipliers to solve a specific equation.</a:t>
            </a:r>
          </a:p>
          <a:p>
            <a:endParaRPr lang="en-US" sz="2400" dirty="0" smtClean="0"/>
          </a:p>
          <a:p>
            <a:r>
              <a:rPr lang="en-US" sz="2400" dirty="0" smtClean="0"/>
              <a:t>For Inverse Kinematics we need to look for a more general </a:t>
            </a:r>
          </a:p>
          <a:p>
            <a:r>
              <a:rPr lang="en-US" sz="2400" dirty="0" smtClean="0"/>
              <a:t>optimization approach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883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460375"/>
            <a:ext cx="6254750" cy="11557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1931988" y="2286000"/>
            <a:ext cx="6015390" cy="2281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>
              <a:spcBef>
                <a:spcPct val="30000"/>
              </a:spcBef>
              <a:buClr>
                <a:srgbClr val="FF4A00"/>
              </a:buClr>
              <a:buFontTx/>
              <a:buAutoNum type="arabicPeriod"/>
            </a:pP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Two </a:t>
            </a:r>
            <a:r>
              <a:rPr lang="en-US" sz="2400" dirty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multi-variable optimization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methods:</a:t>
            </a:r>
          </a:p>
          <a:p>
            <a:pPr marL="457200" indent="-457200">
              <a:spcBef>
                <a:spcPct val="30000"/>
              </a:spcBef>
              <a:buClr>
                <a:srgbClr val="FF4A00"/>
              </a:buClr>
            </a:pP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Direction search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</a:t>
            </a: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</a:pPr>
            <a:endParaRPr lang="en-US" sz="2400" dirty="0"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Global search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</a:t>
            </a:r>
            <a:endParaRPr lang="en-US" sz="2400" dirty="0"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64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460375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Search Methods</a:t>
            </a:r>
            <a:br>
              <a:rPr lang="en-US" dirty="0" smtClean="0"/>
            </a:br>
            <a:r>
              <a:rPr lang="en-US" dirty="0" smtClean="0"/>
              <a:t>(Newton’s Method)</a:t>
            </a:r>
            <a:endParaRPr lang="en-US" dirty="0"/>
          </a:p>
        </p:txBody>
      </p:sp>
      <p:graphicFrame>
        <p:nvGraphicFramePr>
          <p:cNvPr id="613378" name="Object 2"/>
          <p:cNvGraphicFramePr>
            <a:graphicFrameLocks noChangeAspect="1"/>
          </p:cNvGraphicFramePr>
          <p:nvPr/>
        </p:nvGraphicFramePr>
        <p:xfrm>
          <a:off x="1243718" y="2482321"/>
          <a:ext cx="6315075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10" name="Document" r:id="rId3" imgW="6345656" imgH="3813262" progId="Word.Document.12">
                  <p:embed/>
                </p:oleObj>
              </mc:Choice>
              <mc:Fallback>
                <p:oleObj name="Document" r:id="rId3" imgW="6345656" imgH="381326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718" y="2482321"/>
                        <a:ext cx="6315075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31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245884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Search Methods</a:t>
            </a:r>
            <a:br>
              <a:rPr lang="en-US" dirty="0" smtClean="0"/>
            </a:br>
            <a:r>
              <a:rPr lang="en-US" dirty="0" smtClean="0"/>
              <a:t>(Newton’s Method)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4707" y="23816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12354" name="Object 2"/>
          <p:cNvGraphicFramePr>
            <a:graphicFrameLocks noChangeAspect="1"/>
          </p:cNvGraphicFramePr>
          <p:nvPr/>
        </p:nvGraphicFramePr>
        <p:xfrm>
          <a:off x="1367897" y="2154056"/>
          <a:ext cx="6315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42" name="Document" r:id="rId3" imgW="6345656" imgH="1471318" progId="Word.Document.12">
                  <p:embed/>
                </p:oleObj>
              </mc:Choice>
              <mc:Fallback>
                <p:oleObj name="Document" r:id="rId3" imgW="6345656" imgH="147131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897" y="2154056"/>
                        <a:ext cx="6315075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2355" name="Object 3"/>
          <p:cNvGraphicFramePr>
            <a:graphicFrameLocks noChangeAspect="1"/>
          </p:cNvGraphicFramePr>
          <p:nvPr/>
        </p:nvGraphicFramePr>
        <p:xfrm>
          <a:off x="1341438" y="3834336"/>
          <a:ext cx="63150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43" name="Document" r:id="rId5" imgW="6345656" imgH="608610" progId="Word.Document.12">
                  <p:embed/>
                </p:oleObj>
              </mc:Choice>
              <mc:Fallback>
                <p:oleObj name="Document" r:id="rId5" imgW="6345656" imgH="60861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3834336"/>
                        <a:ext cx="63150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2356" name="Object 4"/>
          <p:cNvGraphicFramePr>
            <a:graphicFrameLocks noChangeAspect="1"/>
          </p:cNvGraphicFramePr>
          <p:nvPr/>
        </p:nvGraphicFramePr>
        <p:xfrm>
          <a:off x="1249186" y="4792481"/>
          <a:ext cx="63150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44" name="Document" r:id="rId7" imgW="6345656" imgH="1053821" progId="Word.Document.12">
                  <p:embed/>
                </p:oleObj>
              </mc:Choice>
              <mc:Fallback>
                <p:oleObj name="Document" r:id="rId7" imgW="6345656" imgH="105382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186" y="4792481"/>
                        <a:ext cx="63150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12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245884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Search Methods</a:t>
            </a:r>
            <a:br>
              <a:rPr lang="en-US" dirty="0" smtClean="0"/>
            </a:br>
            <a:r>
              <a:rPr lang="en-US" dirty="0" smtClean="0"/>
              <a:t>(Newton’s Method)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4707" y="23816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14405" name="Object 5"/>
          <p:cNvGraphicFramePr>
            <a:graphicFrameLocks noChangeAspect="1"/>
          </p:cNvGraphicFramePr>
          <p:nvPr/>
        </p:nvGraphicFramePr>
        <p:xfrm>
          <a:off x="1401763" y="2462213"/>
          <a:ext cx="6315075" cy="411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58" name="Document" r:id="rId3" imgW="6345656" imgH="4115587" progId="Word.Document.12">
                  <p:embed/>
                </p:oleObj>
              </mc:Choice>
              <mc:Fallback>
                <p:oleObj name="Document" r:id="rId3" imgW="6345656" imgH="411558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2462213"/>
                        <a:ext cx="6315075" cy="411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81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245884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Search Methods</a:t>
            </a:r>
            <a:br>
              <a:rPr lang="en-US" dirty="0" smtClean="0"/>
            </a:br>
            <a:r>
              <a:rPr lang="en-US" dirty="0" smtClean="0"/>
              <a:t>(Newton’s Method)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4707" y="23816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15427" name="Object 3"/>
          <p:cNvGraphicFramePr>
            <a:graphicFrameLocks noChangeAspect="1"/>
          </p:cNvGraphicFramePr>
          <p:nvPr/>
        </p:nvGraphicFramePr>
        <p:xfrm>
          <a:off x="1401763" y="2938463"/>
          <a:ext cx="6315075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82" name="Document" r:id="rId3" imgW="6345656" imgH="2948395" progId="Word.Document.12">
                  <p:embed/>
                </p:oleObj>
              </mc:Choice>
              <mc:Fallback>
                <p:oleObj name="Document" r:id="rId3" imgW="6345656" imgH="294839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2938463"/>
                        <a:ext cx="6315075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22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search methods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990600" y="2754498"/>
            <a:ext cx="7696200" cy="1447800"/>
            <a:chOff x="990600" y="1828800"/>
            <a:chExt cx="7696200" cy="1447800"/>
          </a:xfrm>
        </p:grpSpPr>
        <p:sp>
          <p:nvSpPr>
            <p:cNvPr id="362500" name="Text Box 4"/>
            <p:cNvSpPr txBox="1">
              <a:spLocks noChangeArrowheads="1"/>
            </p:cNvSpPr>
            <p:nvPr/>
          </p:nvSpPr>
          <p:spPr bwMode="auto">
            <a:xfrm>
              <a:off x="1084263" y="2362200"/>
              <a:ext cx="1600200" cy="530225"/>
            </a:xfrm>
            <a:prstGeom prst="rect">
              <a:avLst/>
            </a:prstGeom>
            <a:solidFill>
              <a:schemeClr val="bg2">
                <a:lumMod val="75000"/>
                <a:lumOff val="2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A. Compute new search direction</a:t>
              </a:r>
            </a:p>
          </p:txBody>
        </p:sp>
        <p:sp>
          <p:nvSpPr>
            <p:cNvPr id="362501" name="Text Box 5"/>
            <p:cNvSpPr txBox="1">
              <a:spLocks noChangeArrowheads="1"/>
            </p:cNvSpPr>
            <p:nvPr/>
          </p:nvSpPr>
          <p:spPr bwMode="auto">
            <a:xfrm>
              <a:off x="3217863" y="2362200"/>
              <a:ext cx="1600200" cy="530225"/>
            </a:xfrm>
            <a:prstGeom prst="rect">
              <a:avLst/>
            </a:prstGeom>
            <a:solidFill>
              <a:schemeClr val="bg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B. Determine step length</a:t>
              </a:r>
            </a:p>
          </p:txBody>
        </p:sp>
        <p:sp>
          <p:nvSpPr>
            <p:cNvPr id="362502" name="Text Box 6"/>
            <p:cNvSpPr txBox="1">
              <a:spLocks noChangeArrowheads="1"/>
            </p:cNvSpPr>
            <p:nvPr/>
          </p:nvSpPr>
          <p:spPr bwMode="auto">
            <a:xfrm>
              <a:off x="5351463" y="2362200"/>
              <a:ext cx="1828800" cy="530225"/>
            </a:xfrm>
            <a:prstGeom prst="rect">
              <a:avLst/>
            </a:prstGeom>
            <a:solidFill>
              <a:schemeClr val="bg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C. Check termination criterion</a:t>
              </a:r>
            </a:p>
          </p:txBody>
        </p:sp>
        <p:cxnSp>
          <p:nvCxnSpPr>
            <p:cNvPr id="362504" name="AutoShape 8"/>
            <p:cNvCxnSpPr>
              <a:cxnSpLocks noChangeShapeType="1"/>
              <a:stCxn id="362500" idx="3"/>
              <a:endCxn id="362501" idx="1"/>
            </p:cNvCxnSpPr>
            <p:nvPr/>
          </p:nvCxnSpPr>
          <p:spPr bwMode="auto">
            <a:xfrm>
              <a:off x="2684463" y="2627313"/>
              <a:ext cx="533400" cy="0"/>
            </a:xfrm>
            <a:prstGeom prst="straightConnector1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62505" name="AutoShape 9"/>
            <p:cNvCxnSpPr>
              <a:cxnSpLocks noChangeShapeType="1"/>
              <a:stCxn id="362501" idx="3"/>
              <a:endCxn id="362502" idx="1"/>
            </p:cNvCxnSpPr>
            <p:nvPr/>
          </p:nvCxnSpPr>
          <p:spPr bwMode="auto">
            <a:xfrm>
              <a:off x="4818063" y="2627313"/>
              <a:ext cx="533400" cy="0"/>
            </a:xfrm>
            <a:prstGeom prst="straightConnector1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62506" name="AutoShape 10"/>
            <p:cNvCxnSpPr>
              <a:cxnSpLocks noChangeShapeType="1"/>
              <a:stCxn id="362502" idx="3"/>
              <a:endCxn id="362513" idx="1"/>
            </p:cNvCxnSpPr>
            <p:nvPr/>
          </p:nvCxnSpPr>
          <p:spPr bwMode="auto">
            <a:xfrm flipV="1">
              <a:off x="7180263" y="2624138"/>
              <a:ext cx="592137" cy="3175"/>
            </a:xfrm>
            <a:prstGeom prst="straightConnector1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62508" name="AutoShape 12"/>
            <p:cNvCxnSpPr>
              <a:cxnSpLocks noChangeShapeType="1"/>
              <a:stCxn id="362502" idx="2"/>
              <a:endCxn id="362500" idx="2"/>
            </p:cNvCxnSpPr>
            <p:nvPr/>
          </p:nvCxnSpPr>
          <p:spPr bwMode="auto">
            <a:xfrm rot="5400000">
              <a:off x="4074319" y="702469"/>
              <a:ext cx="1588" cy="4381500"/>
            </a:xfrm>
            <a:prstGeom prst="bentConnector3">
              <a:avLst>
                <a:gd name="adj1" fmla="val 33300000"/>
              </a:avLst>
            </a:prstGeom>
            <a:noFill/>
            <a:ln w="12700">
              <a:solidFill>
                <a:srgbClr val="FFFF00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362511" name="Text Box 15"/>
            <p:cNvSpPr txBox="1">
              <a:spLocks noChangeArrowheads="1"/>
            </p:cNvSpPr>
            <p:nvPr/>
          </p:nvSpPr>
          <p:spPr bwMode="auto">
            <a:xfrm>
              <a:off x="6265863" y="2971800"/>
              <a:ext cx="46990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Fail</a:t>
              </a:r>
            </a:p>
          </p:txBody>
        </p:sp>
        <p:sp>
          <p:nvSpPr>
            <p:cNvPr id="362512" name="Text Box 16"/>
            <p:cNvSpPr txBox="1">
              <a:spLocks noChangeArrowheads="1"/>
            </p:cNvSpPr>
            <p:nvPr/>
          </p:nvSpPr>
          <p:spPr bwMode="auto">
            <a:xfrm>
              <a:off x="7180263" y="2260599"/>
              <a:ext cx="579437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Pass</a:t>
              </a:r>
            </a:p>
          </p:txBody>
        </p:sp>
        <p:sp>
          <p:nvSpPr>
            <p:cNvPr id="362513" name="AutoShape 17"/>
            <p:cNvSpPr>
              <a:spLocks noChangeArrowheads="1"/>
            </p:cNvSpPr>
            <p:nvPr/>
          </p:nvSpPr>
          <p:spPr bwMode="auto">
            <a:xfrm>
              <a:off x="7772400" y="2471738"/>
              <a:ext cx="914400" cy="304800"/>
            </a:xfrm>
            <a:prstGeom prst="flowChartTerminator">
              <a:avLst/>
            </a:prstGeom>
            <a:solidFill>
              <a:schemeClr val="bg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DONE</a:t>
              </a:r>
            </a:p>
          </p:txBody>
        </p:sp>
        <p:sp>
          <p:nvSpPr>
            <p:cNvPr id="362515" name="Rectangle 19"/>
            <p:cNvSpPr>
              <a:spLocks noChangeArrowheads="1"/>
            </p:cNvSpPr>
            <p:nvPr/>
          </p:nvSpPr>
          <p:spPr bwMode="auto">
            <a:xfrm>
              <a:off x="990600" y="1828800"/>
              <a:ext cx="6265863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342900" indent="-342900">
                <a:lnSpc>
                  <a:spcPct val="90000"/>
                </a:lnSpc>
                <a:spcBef>
                  <a:spcPct val="30000"/>
                </a:spcBef>
                <a:buClr>
                  <a:srgbClr val="FF4A00"/>
                </a:buClr>
                <a:buSzPct val="125000"/>
                <a:buFont typeface="Arial" charset="0"/>
                <a:buNone/>
              </a:pPr>
              <a:r>
                <a:rPr lang="en-US" sz="2300" u="sng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Basic algorithm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93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245884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Search Methods</a:t>
            </a:r>
            <a:br>
              <a:rPr lang="en-US" dirty="0" smtClean="0"/>
            </a:br>
            <a:r>
              <a:rPr lang="en-US" dirty="0" smtClean="0"/>
              <a:t>(Quasi-Newton’s Method)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4707" y="23816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84036" name="Object 4"/>
          <p:cNvGraphicFramePr>
            <a:graphicFrameLocks noChangeAspect="1"/>
          </p:cNvGraphicFramePr>
          <p:nvPr/>
        </p:nvGraphicFramePr>
        <p:xfrm>
          <a:off x="1208263" y="2173288"/>
          <a:ext cx="63452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06" name="Document" r:id="rId3" imgW="6345656" imgH="886462" progId="Word.Document.12">
                  <p:embed/>
                </p:oleObj>
              </mc:Choice>
              <mc:Fallback>
                <p:oleObj name="Document" r:id="rId3" imgW="6345656" imgH="88646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263" y="2173288"/>
                        <a:ext cx="634523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3939822"/>
            <a:ext cx="87116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requires the computation of the Hessian (B) which is the matrix </a:t>
            </a:r>
          </a:p>
          <a:p>
            <a:r>
              <a:rPr lang="en-US" sz="2400" dirty="0" smtClean="0"/>
              <a:t>of second partial derivatives; this can be difficult. </a:t>
            </a:r>
          </a:p>
          <a:p>
            <a:endParaRPr lang="en-US" sz="2400" dirty="0" smtClean="0"/>
          </a:p>
          <a:p>
            <a:r>
              <a:rPr lang="en-US" sz="2400" dirty="0" smtClean="0"/>
              <a:t>In the quasi-Newton method B is approximated numerically by the </a:t>
            </a:r>
          </a:p>
          <a:p>
            <a:r>
              <a:rPr lang="en-US" sz="2400" dirty="0" smtClean="0"/>
              <a:t>change in the gradient between steps.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7200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460375"/>
            <a:ext cx="6254750" cy="11557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1931988" y="2286000"/>
            <a:ext cx="6015390" cy="2281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>
              <a:spcBef>
                <a:spcPct val="30000"/>
              </a:spcBef>
              <a:buClr>
                <a:srgbClr val="FF4A00"/>
              </a:buClr>
              <a:buFontTx/>
              <a:buAutoNum type="arabicPeriod"/>
            </a:pP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Two </a:t>
            </a:r>
            <a:r>
              <a:rPr lang="en-US" sz="2400" dirty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multi-variable optimization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methods:</a:t>
            </a:r>
          </a:p>
          <a:p>
            <a:pPr marL="457200" indent="-457200">
              <a:spcBef>
                <a:spcPct val="30000"/>
              </a:spcBef>
              <a:buClr>
                <a:srgbClr val="FF4A00"/>
              </a:buClr>
            </a:pP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  <a:buFontTx/>
              <a:buChar char="•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Direction search </a:t>
            </a: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</a:t>
            </a: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</a:pPr>
            <a:endParaRPr lang="en-US" sz="2400" dirty="0"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  <a:p>
            <a:pPr marL="914400" lvl="1" indent="-457200">
              <a:spcBef>
                <a:spcPct val="30000"/>
              </a:spcBef>
              <a:buClr>
                <a:srgbClr val="FF4A00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Global search </a:t>
            </a:r>
            <a:r>
              <a:rPr lang="en-US" sz="2400" dirty="0" smtClean="0">
                <a:effectLst>
                  <a:outerShdw blurRad="38100" dist="38100" dir="2700000" sx="1000" sy="1000" algn="tl">
                    <a:srgbClr val="FFFFFF"/>
                  </a:outerShdw>
                </a:effectLst>
              </a:rPr>
              <a:t>methods</a:t>
            </a:r>
            <a:endParaRPr lang="en-US" sz="2400" dirty="0">
              <a:effectLst>
                <a:outerShdw blurRad="38100" dist="38100" dir="2700000" sx="1000" sy="1000" algn="tl">
                  <a:srgbClr val="FFFFFF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71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460375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Search Methods</a:t>
            </a:r>
            <a:br>
              <a:rPr lang="en-US" dirty="0" smtClean="0"/>
            </a:br>
            <a:r>
              <a:rPr lang="en-US" dirty="0" smtClean="0"/>
              <a:t>(Simulated Annealing)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76338" y="1993900"/>
            <a:ext cx="626586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3111" y="2359378"/>
            <a:ext cx="70013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Tidbit:</a:t>
            </a:r>
            <a:endParaRPr lang="en-US" sz="2400" dirty="0" smtClean="0"/>
          </a:p>
          <a:p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Named because it mimics the process undergone by 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misplaced atoms in a metal when its heated and then 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slowly cooled</a:t>
            </a:r>
          </a:p>
          <a:p>
            <a:endParaRPr lang="en-US" sz="2400" dirty="0" smtClean="0"/>
          </a:p>
          <a:p>
            <a:pPr>
              <a:buClr>
                <a:srgbClr val="FF0000"/>
              </a:buClr>
            </a:pP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smtClean="0"/>
              <a:t>Generalized </a:t>
            </a:r>
            <a:r>
              <a:rPr lang="en-US" sz="4800" dirty="0" smtClean="0"/>
              <a:t>Coordinates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23975" y="2952750"/>
            <a:ext cx="64960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Set</a:t>
            </a:r>
            <a:r>
              <a:rPr lang="en-US" sz="2800" b="1" dirty="0" smtClean="0"/>
              <a:t> </a:t>
            </a:r>
            <a:r>
              <a:rPr lang="en-US" sz="2800" dirty="0" smtClean="0"/>
              <a:t>of independent parameters that are necessary and sufficient to uniquely define the position and orientation of a rigid body (or system of bodies)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941388" y="460375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Search Methods</a:t>
            </a:r>
            <a:br>
              <a:rPr lang="en-US" dirty="0" smtClean="0"/>
            </a:br>
            <a:r>
              <a:rPr lang="en-US" dirty="0" smtClean="0"/>
              <a:t>(Simulated Annealing)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76338" y="1993900"/>
            <a:ext cx="626586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Advantages</a:t>
            </a:r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V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good at finding a global min/max.</a:t>
            </a:r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Allows you to set boundary conditions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400" noProof="0" dirty="0" smtClean="0"/>
              <a:t>for the set of possible solution which is difficult with gradient (Newton) based methods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sz="24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Limitations</a:t>
            </a:r>
          </a:p>
          <a:p>
            <a:pPr marL="457200" marR="0" lvl="0" indent="-45720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Might require large number of cost function evaluations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2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0410" y="268464"/>
            <a:ext cx="6254750" cy="11557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How Simulated Annealing Works*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5422" y="6129866"/>
            <a:ext cx="2259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Wolfram </a:t>
            </a:r>
            <a:r>
              <a:rPr lang="en-US" dirty="0" err="1" smtClean="0"/>
              <a:t>Mathworld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2844" y="2032000"/>
            <a:ext cx="82764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Simulate Annealing Works by two tricks: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Some values that do not actually reduce the minimum value are allowed so</a:t>
            </a:r>
          </a:p>
          <a:p>
            <a:r>
              <a:rPr lang="en-US" dirty="0" smtClean="0"/>
              <a:t>that more of the solution space can be explored.  (The allowed values are </a:t>
            </a:r>
          </a:p>
          <a:p>
            <a:r>
              <a:rPr lang="en-US" dirty="0" smtClean="0"/>
              <a:t>Determined by the Metropolis criteria.)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After making many estimates and observing that the cost function declines slowly, </a:t>
            </a:r>
          </a:p>
          <a:p>
            <a:r>
              <a:rPr lang="en-US" dirty="0" smtClean="0"/>
              <a:t>one lowers the temperature, and thus limits the size of allowed "bad" values. </a:t>
            </a:r>
          </a:p>
          <a:p>
            <a:r>
              <a:rPr lang="en-US" dirty="0" smtClean="0"/>
              <a:t>After lowering the temperature several times to a low value, one may</a:t>
            </a:r>
          </a:p>
          <a:p>
            <a:r>
              <a:rPr lang="en-US" dirty="0" smtClean="0"/>
              <a:t> accept only "good" trades in order to find the minimum of the cost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96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371600" y="2633663"/>
            <a:ext cx="1600200" cy="5302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A. Perturb best guess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00400" y="2633663"/>
            <a:ext cx="1600200" cy="5302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B. Evaluate cost function 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715000" y="2633663"/>
            <a:ext cx="2514600" cy="5302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C. Calculate Metropolis criteria</a:t>
            </a:r>
          </a:p>
        </p:txBody>
      </p:sp>
      <p:cxnSp>
        <p:nvCxnSpPr>
          <p:cNvPr id="17" name="AutoShape 8"/>
          <p:cNvCxnSpPr>
            <a:cxnSpLocks noChangeShapeType="1"/>
            <a:stCxn id="14" idx="3"/>
            <a:endCxn id="15" idx="1"/>
          </p:cNvCxnSpPr>
          <p:nvPr/>
        </p:nvCxnSpPr>
        <p:spPr bwMode="auto">
          <a:xfrm>
            <a:off x="2971800" y="2898775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9"/>
          <p:cNvCxnSpPr>
            <a:cxnSpLocks noChangeShapeType="1"/>
            <a:stCxn id="15" idx="3"/>
            <a:endCxn id="16" idx="1"/>
          </p:cNvCxnSpPr>
          <p:nvPr/>
        </p:nvCxnSpPr>
        <p:spPr bwMode="auto">
          <a:xfrm>
            <a:off x="4800600" y="2898775"/>
            <a:ext cx="9144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800600" y="2557463"/>
            <a:ext cx="863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Increase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010025" y="3200400"/>
            <a:ext cx="9429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Decrease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3200400" y="3505200"/>
            <a:ext cx="1600200" cy="5302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D. Update best guess </a:t>
            </a:r>
          </a:p>
        </p:txBody>
      </p:sp>
      <p:cxnSp>
        <p:nvCxnSpPr>
          <p:cNvPr id="22" name="AutoShape 17"/>
          <p:cNvCxnSpPr>
            <a:cxnSpLocks noChangeShapeType="1"/>
            <a:stCxn id="15" idx="2"/>
            <a:endCxn id="21" idx="0"/>
          </p:cNvCxnSpPr>
          <p:nvPr/>
        </p:nvCxnSpPr>
        <p:spPr bwMode="auto">
          <a:xfrm>
            <a:off x="4000500" y="3163888"/>
            <a:ext cx="0" cy="3413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" name="AutoShape 20"/>
          <p:cNvCxnSpPr>
            <a:cxnSpLocks noChangeShapeType="1"/>
            <a:stCxn id="21" idx="1"/>
            <a:endCxn id="14" idx="2"/>
          </p:cNvCxnSpPr>
          <p:nvPr/>
        </p:nvCxnSpPr>
        <p:spPr bwMode="auto">
          <a:xfrm rot="10800000">
            <a:off x="2171700" y="3163888"/>
            <a:ext cx="1028700" cy="6064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" name="AutoShape 22"/>
          <p:cNvSpPr>
            <a:spLocks noChangeArrowheads="1"/>
          </p:cNvSpPr>
          <p:nvPr/>
        </p:nvSpPr>
        <p:spPr bwMode="auto">
          <a:xfrm>
            <a:off x="6400800" y="3395663"/>
            <a:ext cx="1143000" cy="762000"/>
          </a:xfrm>
          <a:prstGeom prst="flowChartDecision">
            <a:avLst/>
          </a:prstGeom>
          <a:solidFill>
            <a:schemeClr val="bg1">
              <a:lumMod val="75000"/>
              <a:lumOff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Acceptable</a:t>
            </a:r>
          </a:p>
        </p:txBody>
      </p:sp>
      <p:cxnSp>
        <p:nvCxnSpPr>
          <p:cNvPr id="25" name="AutoShape 23"/>
          <p:cNvCxnSpPr>
            <a:cxnSpLocks noChangeShapeType="1"/>
            <a:stCxn id="16" idx="2"/>
            <a:endCxn id="24" idx="0"/>
          </p:cNvCxnSpPr>
          <p:nvPr/>
        </p:nvCxnSpPr>
        <p:spPr bwMode="auto">
          <a:xfrm>
            <a:off x="6972300" y="3163888"/>
            <a:ext cx="0" cy="2317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" name="AutoShape 24"/>
          <p:cNvCxnSpPr>
            <a:cxnSpLocks noChangeShapeType="1"/>
            <a:stCxn id="24" idx="1"/>
            <a:endCxn id="21" idx="3"/>
          </p:cNvCxnSpPr>
          <p:nvPr/>
        </p:nvCxnSpPr>
        <p:spPr bwMode="auto">
          <a:xfrm flipH="1" flipV="1">
            <a:off x="4800600" y="3770313"/>
            <a:ext cx="1600200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AutoShape 25"/>
          <p:cNvCxnSpPr>
            <a:cxnSpLocks noChangeShapeType="1"/>
            <a:stCxn id="24" idx="3"/>
            <a:endCxn id="14" idx="0"/>
          </p:cNvCxnSpPr>
          <p:nvPr/>
        </p:nvCxnSpPr>
        <p:spPr bwMode="auto">
          <a:xfrm flipH="1" flipV="1">
            <a:off x="2171700" y="2633663"/>
            <a:ext cx="5372100" cy="1143000"/>
          </a:xfrm>
          <a:prstGeom prst="bentConnector4">
            <a:avLst>
              <a:gd name="adj1" fmla="val -17616"/>
              <a:gd name="adj2" fmla="val 1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867400" y="3810000"/>
            <a:ext cx="4905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Yes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7543800" y="3505200"/>
            <a:ext cx="4111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No</a:t>
            </a:r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990600" y="1828800"/>
            <a:ext cx="62658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30000"/>
              </a:spcBef>
              <a:buClr>
                <a:srgbClr val="FF4A00"/>
              </a:buClr>
              <a:buSzPct val="125000"/>
              <a:buFont typeface="Arial" charset="0"/>
              <a:buNone/>
            </a:pPr>
            <a:r>
              <a:rPr lang="en-US" sz="2300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Basic algorithm: Temperature loop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125538" y="4595989"/>
            <a:ext cx="8018462" cy="207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Amount of perturbation is based on current temperature.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Metropolis criteria: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0410" y="268464"/>
            <a:ext cx="6254750" cy="11557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Simulated Annealing Works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26692" name="Object 4"/>
          <p:cNvGraphicFramePr>
            <a:graphicFrameLocks noChangeAspect="1"/>
          </p:cNvGraphicFramePr>
          <p:nvPr/>
        </p:nvGraphicFramePr>
        <p:xfrm>
          <a:off x="2535238" y="5400675"/>
          <a:ext cx="592613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0" name="Document" r:id="rId3" imgW="5956042" imgH="625526" progId="Word.Document.12">
                  <p:embed/>
                </p:oleObj>
              </mc:Choice>
              <mc:Fallback>
                <p:oleObj name="Document" r:id="rId3" imgW="5956042" imgH="62552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5400675"/>
                        <a:ext cx="592613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997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4448" y="638175"/>
            <a:ext cx="39351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</a:rPr>
              <a:t>Inverse Kinematics</a:t>
            </a:r>
          </a:p>
          <a:p>
            <a:pPr algn="ctr"/>
            <a:r>
              <a:rPr lang="en-US" sz="3200" dirty="0" smtClean="0">
                <a:solidFill>
                  <a:schemeClr val="tx1">
                    <a:tint val="75000"/>
                  </a:schemeClr>
                </a:solidFill>
              </a:rPr>
              <a:t>(used and advantages)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885825" y="2438400"/>
            <a:ext cx="762131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Uses anatomical linkage assumptions to reduce the 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effects of error</a:t>
            </a:r>
          </a:p>
          <a:p>
            <a:pPr>
              <a:buClr>
                <a:srgbClr val="FF0000"/>
              </a:buClr>
            </a:pPr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Allows for both over determined (targets &gt; 3) and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under determined (targets &lt; 3) marker sets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sz="2400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/>
              <a:t>  Generates kinematics which a compatible with simulation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(forward dynamics) models</a:t>
            </a:r>
          </a:p>
        </p:txBody>
      </p:sp>
    </p:spTree>
    <p:extLst>
      <p:ext uri="{BB962C8B-B14F-4D97-AF65-F5344CB8AC3E}">
        <p14:creationId xmlns:p14="http://schemas.microsoft.com/office/powerpoint/2010/main" val="21793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em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7850" y="590549"/>
            <a:ext cx="6096608" cy="42767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81038" y="4162425"/>
            <a:ext cx="2109787" cy="1905000"/>
            <a:chOff x="23813" y="4572000"/>
            <a:chExt cx="2109787" cy="1905000"/>
          </a:xfrm>
        </p:grpSpPr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16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17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076575" y="4558384"/>
            <a:ext cx="523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degrees of freedom does the femur have?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76575" y="5070006"/>
            <a:ext cx="4731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Answer:  6 </a:t>
            </a:r>
            <a:r>
              <a:rPr lang="en-US" dirty="0" err="1" smtClean="0"/>
              <a:t>dof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Generalized coordinates: 3 translational (X,Y,Z),   </a:t>
            </a:r>
          </a:p>
          <a:p>
            <a:r>
              <a:rPr lang="en-US" dirty="0" smtClean="0"/>
              <a:t>		          3 rotational </a:t>
            </a:r>
            <a:r>
              <a:rPr lang="en-US" dirty="0" err="1" smtClean="0">
                <a:latin typeface="Symbol" pitchFamily="18" charset="2"/>
              </a:rPr>
              <a:t>q</a:t>
            </a:r>
            <a:r>
              <a:rPr lang="en-US" dirty="0" err="1" smtClean="0"/>
              <a:t>x</a:t>
            </a:r>
            <a:r>
              <a:rPr lang="en-US" dirty="0" smtClean="0">
                <a:latin typeface="Symbol" pitchFamily="18" charset="2"/>
              </a:rPr>
              <a:t>, </a:t>
            </a:r>
            <a:r>
              <a:rPr lang="en-US" dirty="0" err="1" smtClean="0">
                <a:latin typeface="Symbol" pitchFamily="18" charset="2"/>
              </a:rPr>
              <a:t>q</a:t>
            </a:r>
            <a:r>
              <a:rPr lang="en-US" dirty="0" err="1" smtClean="0"/>
              <a:t>y</a:t>
            </a:r>
            <a:r>
              <a:rPr lang="en-US" dirty="0" smtClean="0">
                <a:latin typeface="Symbol" pitchFamily="18" charset="2"/>
              </a:rPr>
              <a:t>, </a:t>
            </a:r>
            <a:r>
              <a:rPr lang="en-US" dirty="0" err="1" smtClean="0">
                <a:latin typeface="Symbol" pitchFamily="18" charset="2"/>
              </a:rPr>
              <a:t>q</a:t>
            </a:r>
            <a:r>
              <a:rPr lang="en-US" dirty="0" err="1" smtClean="0"/>
              <a:t>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em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7850" y="590549"/>
            <a:ext cx="6096608" cy="42767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681038" y="4162425"/>
            <a:ext cx="2109787" cy="1905000"/>
            <a:chOff x="23813" y="4572000"/>
            <a:chExt cx="2109787" cy="1905000"/>
          </a:xfrm>
        </p:grpSpPr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16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17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4610100" y="24860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76575" y="4895850"/>
            <a:ext cx="5525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independent pieces of information do we get </a:t>
            </a:r>
          </a:p>
          <a:p>
            <a:r>
              <a:rPr lang="en-US" dirty="0" smtClean="0"/>
              <a:t>from one target?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86125" y="5657850"/>
            <a:ext cx="1845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Answer: 3 (X, Y, Z)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em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7850" y="590549"/>
            <a:ext cx="6096608" cy="42767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681038" y="4162425"/>
            <a:ext cx="2109787" cy="1905000"/>
            <a:chOff x="23813" y="4572000"/>
            <a:chExt cx="2109787" cy="1905000"/>
          </a:xfrm>
        </p:grpSpPr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16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17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4610100" y="24860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76575" y="4343400"/>
            <a:ext cx="5525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independent pieces of information do we get </a:t>
            </a:r>
          </a:p>
          <a:p>
            <a:r>
              <a:rPr lang="en-US" dirty="0" smtClean="0"/>
              <a:t>from the second target?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76575" y="5029200"/>
            <a:ext cx="60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Answer: 2</a:t>
            </a:r>
          </a:p>
        </p:txBody>
      </p:sp>
      <p:sp>
        <p:nvSpPr>
          <p:cNvPr id="19" name="Oval 18"/>
          <p:cNvSpPr/>
          <p:nvPr/>
        </p:nvSpPr>
        <p:spPr>
          <a:xfrm>
            <a:off x="5153025" y="40100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76575" y="5581650"/>
            <a:ext cx="36200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one constraint :</a:t>
            </a:r>
          </a:p>
          <a:p>
            <a:r>
              <a:rPr lang="en-US" dirty="0" smtClean="0"/>
              <a:t>distance between the targets is fixed</a:t>
            </a:r>
          </a:p>
          <a:p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10800000" flipH="1" flipV="1">
            <a:off x="4657724" y="2519362"/>
            <a:ext cx="565243" cy="1581249"/>
          </a:xfrm>
          <a:prstGeom prst="straightConnector1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em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7850" y="590549"/>
            <a:ext cx="6096608" cy="42767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705600"/>
            <a:ext cx="8839200" cy="152400"/>
          </a:xfrm>
          <a:prstGeom prst="rect">
            <a:avLst/>
          </a:prstGeom>
          <a:solidFill>
            <a:srgbClr val="DE1404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964" y="959304"/>
            <a:ext cx="6373586" cy="13076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Degrees of Freedom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681038" y="4162425"/>
            <a:ext cx="2109787" cy="1905000"/>
            <a:chOff x="23813" y="4572000"/>
            <a:chExt cx="2109787" cy="1905000"/>
          </a:xfrm>
        </p:grpSpPr>
        <p:sp>
          <p:nvSpPr>
            <p:cNvPr id="12" name="Line 87"/>
            <p:cNvSpPr>
              <a:spLocks noChangeShapeType="1"/>
            </p:cNvSpPr>
            <p:nvPr/>
          </p:nvSpPr>
          <p:spPr bwMode="auto">
            <a:xfrm flipV="1">
              <a:off x="252413" y="5946775"/>
              <a:ext cx="498475" cy="50641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88"/>
            <p:cNvSpPr>
              <a:spLocks noChangeShapeType="1"/>
            </p:cNvSpPr>
            <p:nvPr/>
          </p:nvSpPr>
          <p:spPr bwMode="auto">
            <a:xfrm>
              <a:off x="755650" y="4572000"/>
              <a:ext cx="0" cy="1371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89"/>
            <p:cNvSpPr>
              <a:spLocks noChangeShapeType="1"/>
            </p:cNvSpPr>
            <p:nvPr/>
          </p:nvSpPr>
          <p:spPr bwMode="auto">
            <a:xfrm rot="10800000">
              <a:off x="755650" y="5943600"/>
              <a:ext cx="123825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Text Box 90"/>
            <p:cNvSpPr txBox="1">
              <a:spLocks noChangeArrowheads="1"/>
            </p:cNvSpPr>
            <p:nvPr/>
          </p:nvSpPr>
          <p:spPr bwMode="auto">
            <a:xfrm>
              <a:off x="328613" y="466090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Y</a:t>
              </a:r>
              <a:endParaRPr lang="en-GB" sz="1600" baseline="-25000" dirty="0"/>
            </a:p>
          </p:txBody>
        </p:sp>
        <p:sp>
          <p:nvSpPr>
            <p:cNvPr id="16" name="Text Box 91"/>
            <p:cNvSpPr txBox="1">
              <a:spLocks noChangeArrowheads="1"/>
            </p:cNvSpPr>
            <p:nvPr/>
          </p:nvSpPr>
          <p:spPr bwMode="auto">
            <a:xfrm>
              <a:off x="1803400" y="6000750"/>
              <a:ext cx="330200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X</a:t>
              </a:r>
              <a:endParaRPr lang="en-GB" sz="1600" baseline="-25000" dirty="0"/>
            </a:p>
          </p:txBody>
        </p:sp>
        <p:sp>
          <p:nvSpPr>
            <p:cNvPr id="17" name="Text Box 92"/>
            <p:cNvSpPr txBox="1">
              <a:spLocks noChangeArrowheads="1"/>
            </p:cNvSpPr>
            <p:nvPr/>
          </p:nvSpPr>
          <p:spPr bwMode="auto">
            <a:xfrm>
              <a:off x="23813" y="6140450"/>
              <a:ext cx="319087" cy="336550"/>
            </a:xfrm>
            <a:prstGeom prst="rect">
              <a:avLst/>
            </a:prstGeom>
            <a:noFill/>
            <a:ln w="57150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dirty="0"/>
                <a:t>Z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4610100" y="24860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76575" y="4343400"/>
            <a:ext cx="5525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independent pieces of information do we get </a:t>
            </a:r>
          </a:p>
          <a:p>
            <a:r>
              <a:rPr lang="en-US" dirty="0" smtClean="0"/>
              <a:t>From the third target?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76575" y="5029200"/>
            <a:ext cx="60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Answer: 1</a:t>
            </a:r>
          </a:p>
        </p:txBody>
      </p:sp>
      <p:sp>
        <p:nvSpPr>
          <p:cNvPr id="19" name="Oval 18"/>
          <p:cNvSpPr/>
          <p:nvPr/>
        </p:nvSpPr>
        <p:spPr>
          <a:xfrm>
            <a:off x="5153025" y="40100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76575" y="5581650"/>
            <a:ext cx="38703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two constraints:</a:t>
            </a:r>
          </a:p>
          <a:p>
            <a:r>
              <a:rPr lang="en-US" dirty="0" smtClean="0"/>
              <a:t>distances between the targets are fixed</a:t>
            </a:r>
          </a:p>
          <a:p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172075" y="3209925"/>
            <a:ext cx="152400" cy="161925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>
              <a:rot lat="0" lon="21599965" rev="0"/>
            </a:camera>
            <a:lightRig rig="contrasting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74403" y="2490796"/>
            <a:ext cx="539657" cy="781149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  <a:scene3d>
            <a:camera prst="orthographicFront">
              <a:rot lat="0" lon="0" rev="3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210175" y="3233738"/>
            <a:ext cx="47625" cy="900112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2146</Words>
  <Application>Microsoft Office PowerPoint</Application>
  <PresentationFormat>On-screen Show (4:3)</PresentationFormat>
  <Paragraphs>432</Paragraphs>
  <Slides>53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Office Theme</vt:lpstr>
      <vt:lpstr>Document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System of Equations</vt:lpstr>
      <vt:lpstr>System of Equations</vt:lpstr>
      <vt:lpstr>Optimization</vt:lpstr>
      <vt:lpstr>Optimization</vt:lpstr>
      <vt:lpstr>Optimization</vt:lpstr>
      <vt:lpstr>Outline</vt:lpstr>
      <vt:lpstr>Direction Search Methods (Newton’s Method)</vt:lpstr>
      <vt:lpstr>Direction Search Methods (Newton’s Method)</vt:lpstr>
      <vt:lpstr>Direction Search Methods (Newton’s Method)</vt:lpstr>
      <vt:lpstr>Direction Search Methods (Newton’s Method)</vt:lpstr>
      <vt:lpstr>Direction search methods</vt:lpstr>
      <vt:lpstr>Direction Search Methods (Quasi-Newton’s Method)</vt:lpstr>
      <vt:lpstr>Outline</vt:lpstr>
      <vt:lpstr>Global Search Methods (Simulated Annealing)</vt:lpstr>
      <vt:lpstr>Global Search Methods (Simulated Annealing)</vt:lpstr>
      <vt:lpstr>How Simulated Annealing Works*</vt:lpstr>
      <vt:lpstr>How Simulated Annealing Works</vt:lpstr>
      <vt:lpstr>PowerPoint Presentation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kepple</dc:creator>
  <cp:lastModifiedBy>Tom</cp:lastModifiedBy>
  <cp:revision>328</cp:revision>
  <dcterms:created xsi:type="dcterms:W3CDTF">2008-02-19T14:06:08Z</dcterms:created>
  <dcterms:modified xsi:type="dcterms:W3CDTF">2011-10-10T13:22:11Z</dcterms:modified>
</cp:coreProperties>
</file>