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8"/>
  </p:notesMasterIdLst>
  <p:sldIdLst>
    <p:sldId id="256" r:id="rId2"/>
    <p:sldId id="284" r:id="rId3"/>
    <p:sldId id="285" r:id="rId4"/>
    <p:sldId id="286" r:id="rId5"/>
    <p:sldId id="287" r:id="rId6"/>
    <p:sldId id="297" r:id="rId7"/>
    <p:sldId id="296" r:id="rId8"/>
    <p:sldId id="295" r:id="rId9"/>
    <p:sldId id="288" r:id="rId10"/>
    <p:sldId id="289" r:id="rId11"/>
    <p:sldId id="290" r:id="rId12"/>
    <p:sldId id="291" r:id="rId13"/>
    <p:sldId id="292" r:id="rId14"/>
    <p:sldId id="293" r:id="rId15"/>
    <p:sldId id="299" r:id="rId16"/>
    <p:sldId id="294" r:id="rId17"/>
    <p:sldId id="283" r:id="rId18"/>
    <p:sldId id="298" r:id="rId19"/>
    <p:sldId id="258" r:id="rId20"/>
    <p:sldId id="282" r:id="rId21"/>
    <p:sldId id="261" r:id="rId22"/>
    <p:sldId id="260" r:id="rId23"/>
    <p:sldId id="259" r:id="rId24"/>
    <p:sldId id="262" r:id="rId25"/>
    <p:sldId id="272" r:id="rId26"/>
    <p:sldId id="263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8000FF"/>
    <a:srgbClr val="008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13" autoAdjust="0"/>
  </p:normalViewPr>
  <p:slideViewPr>
    <p:cSldViewPr snapToGrid="0" snapToObjects="1">
      <p:cViewPr>
        <p:scale>
          <a:sx n="143" d="100"/>
          <a:sy n="143" d="100"/>
        </p:scale>
        <p:origin x="-224" y="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AEA9E-9829-7B46-95B2-3085B61A6513}" type="datetimeFigureOut">
              <a:rPr lang="en-US" smtClean="0"/>
              <a:t>9/2/15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A5CC8-0AFE-6F40-80E5-5DE716E8D9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69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A5CC8-0AFE-6F40-80E5-5DE716E8D96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0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Medial longitudinal arch the angle between the projections</a:t>
            </a:r>
            <a:r>
              <a:rPr lang="en-US" baseline="0" dirty="0" smtClean="0"/>
              <a:t> of the line segments CA-ST and ST-FMH into the sagittal plane of the foot, positive angle with clockwise rotation of the former toward the latter, i.e. </a:t>
            </a:r>
            <a:r>
              <a:rPr lang="en-US" baseline="0" dirty="0" err="1" smtClean="0"/>
              <a:t>navicular</a:t>
            </a:r>
            <a:r>
              <a:rPr lang="en-US" baseline="0" dirty="0" smtClean="0"/>
              <a:t> drop being positive. This would replicate somehow what is known in radiography as the Moreau and Costa </a:t>
            </a:r>
            <a:r>
              <a:rPr lang="en-US" baseline="0" dirty="0" err="1" smtClean="0"/>
              <a:t>Bertani</a:t>
            </a:r>
            <a:r>
              <a:rPr lang="en-US" baseline="0" dirty="0" smtClean="0"/>
              <a:t> angle [2007]</a:t>
            </a:r>
          </a:p>
          <a:p>
            <a:r>
              <a:rPr lang="en-US" dirty="0" smtClean="0"/>
              <a:t>CA – upper central ridge of the calcaneus posterior surface, i.e.</a:t>
            </a:r>
            <a:r>
              <a:rPr lang="en-US" baseline="0" dirty="0" smtClean="0"/>
              <a:t> Achilles tendon attachment </a:t>
            </a:r>
          </a:p>
          <a:p>
            <a:r>
              <a:rPr lang="en-US" baseline="0" dirty="0" smtClean="0"/>
              <a:t>ST – Most medial apex of the </a:t>
            </a:r>
            <a:r>
              <a:rPr lang="en-US" baseline="0" dirty="0" err="1" smtClean="0"/>
              <a:t>sustentaculum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tali</a:t>
            </a:r>
            <a:endParaRPr lang="en-US" baseline="0" dirty="0" smtClean="0"/>
          </a:p>
          <a:p>
            <a:r>
              <a:rPr lang="en-US" baseline="0" dirty="0" smtClean="0"/>
              <a:t>FMH – Head of the first metatarsal, </a:t>
            </a:r>
            <a:r>
              <a:rPr lang="en-US" baseline="0" dirty="0" err="1" smtClean="0"/>
              <a:t>dorso</a:t>
            </a:r>
            <a:r>
              <a:rPr lang="en-US" baseline="0" dirty="0" smtClean="0"/>
              <a:t>-medial aspect of the first </a:t>
            </a:r>
            <a:r>
              <a:rPr lang="en-US" baseline="0" dirty="0" err="1" smtClean="0"/>
              <a:t>metatarso</a:t>
            </a:r>
            <a:r>
              <a:rPr lang="en-US" baseline="0" dirty="0" smtClean="0"/>
              <a:t>-phalangeal joint</a:t>
            </a:r>
          </a:p>
          <a:p>
            <a:endParaRPr lang="en-US" baseline="0" dirty="0" smtClean="0"/>
          </a:p>
          <a:p>
            <a:r>
              <a:rPr lang="en-US" baseline="0" dirty="0" smtClean="0"/>
              <a:t>MLA angle – a compromise between the clinical Moreau and Costa-</a:t>
            </a:r>
            <a:r>
              <a:rPr lang="en-US" baseline="0" dirty="0" err="1" smtClean="0"/>
              <a:t>Bertani</a:t>
            </a:r>
            <a:r>
              <a:rPr lang="en-US" baseline="0" dirty="0" smtClean="0"/>
              <a:t> angle and the calcaneal pitch [2014]</a:t>
            </a:r>
          </a:p>
          <a:p>
            <a:r>
              <a:rPr lang="en-US" baseline="0" dirty="0" smtClean="0"/>
              <a:t>CA – </a:t>
            </a:r>
          </a:p>
          <a:p>
            <a:r>
              <a:rPr lang="en-US" baseline="0" dirty="0" err="1" smtClean="0"/>
              <a:t>CAp</a:t>
            </a:r>
            <a:r>
              <a:rPr lang="en-US" baseline="0" dirty="0" smtClean="0"/>
              <a:t> – the projection of the CA onto the floor during the static trial. This projected landmark is then tracked using the Cal segment during the dynamic trial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A5CC8-0AFE-6F40-80E5-5DE716E8D96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81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A5CC8-0AFE-6F40-80E5-5DE716E8D96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97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A5CC8-0AFE-6F40-80E5-5DE716E8D96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97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68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3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188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58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94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99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09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7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42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14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1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10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582AE-DCC2-984B-BE5E-536B37A8FA2C}" type="datetimeFigureOut">
              <a:rPr lang="en-US" smtClean="0"/>
              <a:t>9/2/15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44AD2-61ED-E948-8E10-A87DCBA27AA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ng bar logo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2797"/>
            <a:ext cx="9144000" cy="65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3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IOR Foot Analysis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A review of creating the IOR foot model in Visual3D using </a:t>
            </a:r>
            <a:r>
              <a:rPr lang="en-US" dirty="0" err="1" smtClean="0">
                <a:latin typeface="Cambria Math"/>
                <a:cs typeface="Cambria Math"/>
              </a:rPr>
              <a:t>Leardini’s</a:t>
            </a:r>
            <a:endParaRPr lang="en-US" dirty="0" smtClean="0">
              <a:latin typeface="Cambria Math"/>
              <a:cs typeface="Cambria Math"/>
            </a:endParaRPr>
          </a:p>
          <a:p>
            <a:r>
              <a:rPr lang="en-US" dirty="0" smtClean="0">
                <a:latin typeface="Cambria Math"/>
                <a:cs typeface="Cambria Math"/>
              </a:rPr>
              <a:t>2007 and 2014 papers</a:t>
            </a:r>
            <a:endParaRPr lang="en-US" dirty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3034685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grpSp>
        <p:nvGrpSpPr>
          <p:cNvPr id="54" name="Group 53"/>
          <p:cNvGrpSpPr/>
          <p:nvPr/>
        </p:nvGrpSpPr>
        <p:grpSpPr>
          <a:xfrm>
            <a:off x="3811383" y="2166853"/>
            <a:ext cx="1313415" cy="3695081"/>
            <a:chOff x="3811383" y="2166853"/>
            <a:chExt cx="1313415" cy="3695081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816232" y="2686813"/>
              <a:ext cx="1308566" cy="429795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340949" y="3780946"/>
              <a:ext cx="582149" cy="47156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841469" y="3793645"/>
              <a:ext cx="583612" cy="57778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3846226" y="4257264"/>
              <a:ext cx="1081629" cy="13247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11383" y="2699609"/>
              <a:ext cx="586966" cy="1157537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4453686" y="3222838"/>
              <a:ext cx="583612" cy="52442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981932" y="5220335"/>
              <a:ext cx="488583" cy="64159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4470515" y="5124469"/>
              <a:ext cx="327282" cy="73746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3918625" y="5124469"/>
              <a:ext cx="924691" cy="17536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827437" y="2166853"/>
              <a:ext cx="0" cy="55643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850994" y="2193925"/>
              <a:ext cx="1195829" cy="898924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3811383" y="2166853"/>
            <a:ext cx="1338652" cy="998239"/>
          </a:xfrm>
          <a:prstGeom prst="line">
            <a:avLst/>
          </a:prstGeom>
          <a:ln w="9525" cmpd="sng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811383" y="2166853"/>
            <a:ext cx="1338652" cy="998239"/>
          </a:xfrm>
          <a:prstGeom prst="line">
            <a:avLst/>
          </a:prstGeom>
          <a:ln w="9525" cmpd="sng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50994" y="2193925"/>
            <a:ext cx="1195829" cy="898924"/>
          </a:xfrm>
          <a:prstGeom prst="line">
            <a:avLst/>
          </a:prstGeom>
          <a:ln>
            <a:solidFill>
              <a:srgbClr val="66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816232" y="2686813"/>
            <a:ext cx="1308566" cy="429795"/>
          </a:xfrm>
          <a:prstGeom prst="line">
            <a:avLst/>
          </a:prstGeom>
          <a:ln>
            <a:solidFill>
              <a:srgbClr val="66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340949" y="3780946"/>
            <a:ext cx="582149" cy="471561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841469" y="3793645"/>
            <a:ext cx="583612" cy="5777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846226" y="4257264"/>
            <a:ext cx="1081629" cy="132472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811383" y="2699609"/>
            <a:ext cx="586966" cy="1157537"/>
          </a:xfrm>
          <a:prstGeom prst="line">
            <a:avLst/>
          </a:prstGeom>
          <a:ln>
            <a:solidFill>
              <a:srgbClr val="8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453686" y="3222838"/>
            <a:ext cx="583612" cy="524421"/>
          </a:xfrm>
          <a:prstGeom prst="line">
            <a:avLst/>
          </a:prstGeom>
          <a:ln>
            <a:solidFill>
              <a:srgbClr val="8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31" idx="6"/>
          </p:cNvCxnSpPr>
          <p:nvPr/>
        </p:nvCxnSpPr>
        <p:spPr>
          <a:xfrm>
            <a:off x="3837756" y="2719572"/>
            <a:ext cx="1308566" cy="429795"/>
          </a:xfrm>
          <a:prstGeom prst="line">
            <a:avLst/>
          </a:prstGeom>
          <a:ln>
            <a:solidFill>
              <a:srgbClr val="8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483995" y="5242653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80"/>
                </a:solidFill>
              </a:rPr>
              <a:t>Calcaneus</a:t>
            </a:r>
            <a:endParaRPr lang="en-US" dirty="0">
              <a:solidFill>
                <a:srgbClr val="00808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83995" y="3165092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8000FF"/>
                </a:solidFill>
              </a:rPr>
              <a:t>Metatarsus</a:t>
            </a:r>
            <a:endParaRPr lang="en-US" dirty="0">
              <a:solidFill>
                <a:srgbClr val="8000FF"/>
              </a:solidFill>
            </a:endParaRPr>
          </a:p>
        </p:txBody>
      </p:sp>
      <p:cxnSp>
        <p:nvCxnSpPr>
          <p:cNvPr id="36" name="Straight Connector 35"/>
          <p:cNvCxnSpPr>
            <a:stCxn id="42" idx="5"/>
            <a:endCxn id="44" idx="4"/>
          </p:cNvCxnSpPr>
          <p:nvPr/>
        </p:nvCxnSpPr>
        <p:spPr>
          <a:xfrm>
            <a:off x="3981932" y="5220335"/>
            <a:ext cx="488583" cy="641599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44" idx="4"/>
          </p:cNvCxnSpPr>
          <p:nvPr/>
        </p:nvCxnSpPr>
        <p:spPr>
          <a:xfrm flipH="1">
            <a:off x="4470515" y="5124469"/>
            <a:ext cx="327282" cy="737465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43" idx="6"/>
          </p:cNvCxnSpPr>
          <p:nvPr/>
        </p:nvCxnSpPr>
        <p:spPr>
          <a:xfrm flipV="1">
            <a:off x="3918625" y="5124469"/>
            <a:ext cx="924691" cy="17536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5483995" y="4048946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Mid-foot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3827437" y="2166853"/>
            <a:ext cx="0" cy="556433"/>
          </a:xfrm>
          <a:prstGeom prst="line">
            <a:avLst/>
          </a:prstGeom>
          <a:ln>
            <a:solidFill>
              <a:srgbClr val="66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483995" y="2538620"/>
            <a:ext cx="151131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66FF"/>
                </a:solidFill>
              </a:rPr>
              <a:t>Hallux</a:t>
            </a:r>
            <a:endParaRPr lang="en-US" dirty="0">
              <a:solidFill>
                <a:srgbClr val="6666FF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 flipH="1" flipV="1">
            <a:off x="7258272" y="2002640"/>
            <a:ext cx="10948" cy="4546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rot="5400000" flipH="1" flipV="1">
            <a:off x="7487308" y="2209785"/>
            <a:ext cx="10948" cy="45460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7226955" y="2395224"/>
            <a:ext cx="81831" cy="90883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7119494" y="1753569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ambria"/>
                <a:cs typeface="Cambria"/>
              </a:rPr>
              <a:t>X</a:t>
            </a:r>
            <a:endParaRPr lang="en-US" sz="1600" dirty="0">
              <a:solidFill>
                <a:srgbClr val="FF0000"/>
              </a:solidFill>
              <a:latin typeface="Cambria"/>
              <a:cs typeface="Cambri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654060" y="2261572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  <a:latin typeface="Cambria"/>
                <a:cs typeface="Cambria"/>
              </a:rPr>
              <a:t>Z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76" name="TextBox 75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328248" y="24572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1289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grpSp>
        <p:nvGrpSpPr>
          <p:cNvPr id="54" name="Group 53"/>
          <p:cNvGrpSpPr/>
          <p:nvPr/>
        </p:nvGrpSpPr>
        <p:grpSpPr>
          <a:xfrm>
            <a:off x="3811383" y="2166853"/>
            <a:ext cx="1313415" cy="3695081"/>
            <a:chOff x="3811383" y="2166853"/>
            <a:chExt cx="1313415" cy="3695081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816232" y="2686813"/>
              <a:ext cx="1308566" cy="429795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340949" y="3780946"/>
              <a:ext cx="582149" cy="47156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841469" y="3793645"/>
              <a:ext cx="583612" cy="57778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3846226" y="4257264"/>
              <a:ext cx="1081629" cy="13247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11383" y="2699609"/>
              <a:ext cx="586966" cy="1157537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4453686" y="3222838"/>
              <a:ext cx="583612" cy="52442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981932" y="5220335"/>
              <a:ext cx="488583" cy="64159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4470515" y="5124469"/>
              <a:ext cx="327282" cy="73746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3918625" y="5124469"/>
              <a:ext cx="924691" cy="17536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827437" y="2166853"/>
              <a:ext cx="0" cy="55643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850994" y="2193925"/>
              <a:ext cx="1195829" cy="898924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3811383" y="2166853"/>
            <a:ext cx="1338652" cy="998239"/>
          </a:xfrm>
          <a:prstGeom prst="line">
            <a:avLst/>
          </a:prstGeom>
          <a:ln w="9525" cmpd="sng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811383" y="2166853"/>
            <a:ext cx="1338652" cy="998239"/>
          </a:xfrm>
          <a:prstGeom prst="line">
            <a:avLst/>
          </a:prstGeom>
          <a:ln w="9525" cmpd="sng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50994" y="2193925"/>
            <a:ext cx="1195829" cy="898924"/>
          </a:xfrm>
          <a:prstGeom prst="line">
            <a:avLst/>
          </a:prstGeom>
          <a:ln>
            <a:solidFill>
              <a:srgbClr val="66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816232" y="2686813"/>
            <a:ext cx="1308566" cy="429795"/>
          </a:xfrm>
          <a:prstGeom prst="line">
            <a:avLst/>
          </a:prstGeom>
          <a:ln>
            <a:solidFill>
              <a:srgbClr val="66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3827437" y="2166853"/>
            <a:ext cx="0" cy="556433"/>
          </a:xfrm>
          <a:prstGeom prst="line">
            <a:avLst/>
          </a:prstGeom>
          <a:ln>
            <a:solidFill>
              <a:srgbClr val="66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483995" y="2538620"/>
            <a:ext cx="151131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66FF"/>
                </a:solidFill>
              </a:rPr>
              <a:t>Hallux</a:t>
            </a:r>
            <a:endParaRPr lang="en-US" dirty="0">
              <a:solidFill>
                <a:srgbClr val="6666FF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7823" y="1600200"/>
            <a:ext cx="246424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Definition:</a:t>
            </a:r>
          </a:p>
          <a:p>
            <a:r>
              <a:rPr lang="en-US" sz="1400" dirty="0" smtClean="0">
                <a:solidFill>
                  <a:srgbClr val="0000FF"/>
                </a:solidFill>
                <a:latin typeface="Cambria Math"/>
                <a:cs typeface="Cambria Math"/>
              </a:rPr>
              <a:t>Z</a:t>
            </a:r>
            <a:r>
              <a:rPr lang="en-US" sz="1400" dirty="0" smtClean="0">
                <a:latin typeface="Cambria Math"/>
                <a:cs typeface="Cambria Math"/>
              </a:rPr>
              <a:t>: Cross X &amp; Y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mbria Math"/>
                <a:cs typeface="Cambria Math"/>
              </a:rPr>
              <a:t>X</a:t>
            </a:r>
            <a:r>
              <a:rPr lang="en-US" sz="1400" dirty="0" smtClean="0">
                <a:latin typeface="Cambria Math"/>
                <a:cs typeface="Cambria Math"/>
              </a:rPr>
              <a:t>: Along FM1 to PD6</a:t>
            </a:r>
          </a:p>
          <a:p>
            <a:r>
              <a:rPr lang="en-US" sz="1400" dirty="0" smtClean="0">
                <a:solidFill>
                  <a:srgbClr val="008000"/>
                </a:solidFill>
                <a:latin typeface="Cambria Math"/>
                <a:cs typeface="Cambria Math"/>
              </a:rPr>
              <a:t>Y</a:t>
            </a:r>
            <a:r>
              <a:rPr lang="en-US" sz="1400" dirty="0" smtClean="0">
                <a:latin typeface="Cambria Math"/>
                <a:cs typeface="Cambria Math"/>
              </a:rPr>
              <a:t>: Perpendicular to plane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Tracking:</a:t>
            </a:r>
          </a:p>
          <a:p>
            <a:r>
              <a:rPr lang="en-US" sz="1400" dirty="0" smtClean="0">
                <a:latin typeface="Cambria Math"/>
                <a:cs typeface="Cambria Math"/>
              </a:rPr>
              <a:t>PD6, FM1, Hal_Vert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Angles:</a:t>
            </a:r>
          </a:p>
          <a:p>
            <a:r>
              <a:rPr lang="en-US" sz="1400" dirty="0">
                <a:latin typeface="Cambria Math"/>
                <a:cs typeface="Cambria Math"/>
              </a:rPr>
              <a:t>Met_Hal (F2Ps &amp; F2Pt)</a:t>
            </a:r>
          </a:p>
          <a:p>
            <a:endParaRPr lang="en-US" dirty="0">
              <a:latin typeface="Cambria Math"/>
              <a:cs typeface="Cambria Math"/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 flipH="1" flipV="1">
            <a:off x="3825447" y="2244566"/>
            <a:ext cx="10948" cy="4546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 flipH="1" flipV="1">
            <a:off x="4084669" y="2451561"/>
            <a:ext cx="10948" cy="45460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70" name="TextBox 69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328248" y="24572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9060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grpSp>
        <p:nvGrpSpPr>
          <p:cNvPr id="54" name="Group 53"/>
          <p:cNvGrpSpPr/>
          <p:nvPr/>
        </p:nvGrpSpPr>
        <p:grpSpPr>
          <a:xfrm>
            <a:off x="3811383" y="2166853"/>
            <a:ext cx="1313415" cy="3695081"/>
            <a:chOff x="3811383" y="2166853"/>
            <a:chExt cx="1313415" cy="3695081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816232" y="2686813"/>
              <a:ext cx="1308566" cy="429795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340949" y="3780946"/>
              <a:ext cx="582149" cy="47156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841469" y="3793645"/>
              <a:ext cx="583612" cy="57778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3846226" y="4257264"/>
              <a:ext cx="1081629" cy="13247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11383" y="2699609"/>
              <a:ext cx="586966" cy="1157537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4453686" y="3222838"/>
              <a:ext cx="583612" cy="52442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981932" y="5220335"/>
              <a:ext cx="488583" cy="64159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4470515" y="5124469"/>
              <a:ext cx="327282" cy="73746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3918625" y="5124469"/>
              <a:ext cx="924691" cy="17536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827437" y="2166853"/>
              <a:ext cx="0" cy="55643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850994" y="2193925"/>
              <a:ext cx="1195829" cy="898924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3811383" y="2699609"/>
            <a:ext cx="586966" cy="1157537"/>
          </a:xfrm>
          <a:prstGeom prst="line">
            <a:avLst/>
          </a:prstGeom>
          <a:ln>
            <a:solidFill>
              <a:srgbClr val="8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453686" y="3222838"/>
            <a:ext cx="583612" cy="524421"/>
          </a:xfrm>
          <a:prstGeom prst="line">
            <a:avLst/>
          </a:prstGeom>
          <a:ln>
            <a:solidFill>
              <a:srgbClr val="8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37756" y="2698752"/>
            <a:ext cx="1308566" cy="429795"/>
          </a:xfrm>
          <a:prstGeom prst="line">
            <a:avLst/>
          </a:prstGeom>
          <a:ln>
            <a:solidFill>
              <a:srgbClr val="8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5483995" y="3165092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8000FF"/>
                </a:solidFill>
              </a:rPr>
              <a:t>Metatarsus</a:t>
            </a:r>
            <a:endParaRPr lang="en-US" dirty="0">
              <a:solidFill>
                <a:srgbClr val="8000FF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7823" y="1600200"/>
            <a:ext cx="2464244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Definition:</a:t>
            </a:r>
          </a:p>
          <a:p>
            <a:r>
              <a:rPr lang="en-US" sz="1400" dirty="0" smtClean="0">
                <a:solidFill>
                  <a:srgbClr val="0000FF"/>
                </a:solidFill>
                <a:latin typeface="Cambria Math"/>
                <a:cs typeface="Cambria Math"/>
              </a:rPr>
              <a:t>Z</a:t>
            </a:r>
            <a:r>
              <a:rPr lang="en-US" sz="1400" dirty="0" smtClean="0">
                <a:latin typeface="Cambria Math"/>
                <a:cs typeface="Cambria Math"/>
              </a:rPr>
              <a:t>: Cross X &amp; Y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mbria Math"/>
                <a:cs typeface="Cambria Math"/>
              </a:rPr>
              <a:t>X</a:t>
            </a:r>
            <a:r>
              <a:rPr lang="en-US" sz="1400" dirty="0" smtClean="0">
                <a:latin typeface="Cambria Math"/>
                <a:cs typeface="Cambria Math"/>
              </a:rPr>
              <a:t>: Line between SMB and FM2 projected onto plane (SMB, FM1,FM5)</a:t>
            </a:r>
          </a:p>
          <a:p>
            <a:r>
              <a:rPr lang="en-US" sz="1400" dirty="0" smtClean="0">
                <a:solidFill>
                  <a:srgbClr val="008000"/>
                </a:solidFill>
                <a:latin typeface="Cambria Math"/>
                <a:cs typeface="Cambria Math"/>
              </a:rPr>
              <a:t>Y</a:t>
            </a:r>
            <a:r>
              <a:rPr lang="en-US" sz="1400" dirty="0" smtClean="0">
                <a:latin typeface="Cambria Math"/>
                <a:cs typeface="Cambria Math"/>
              </a:rPr>
              <a:t>: Perpendicular to plane </a:t>
            </a:r>
            <a:r>
              <a:rPr lang="en-US" sz="1400" dirty="0">
                <a:latin typeface="Cambria Math"/>
                <a:cs typeface="Cambria Math"/>
              </a:rPr>
              <a:t>(SMB, FM1,FM5</a:t>
            </a:r>
            <a:r>
              <a:rPr lang="en-US" sz="1400" dirty="0" smtClean="0">
                <a:latin typeface="Cambria Math"/>
                <a:cs typeface="Cambria Math"/>
              </a:rPr>
              <a:t>)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Tracking:</a:t>
            </a:r>
          </a:p>
          <a:p>
            <a:r>
              <a:rPr lang="en-US" sz="1400" dirty="0" smtClean="0">
                <a:latin typeface="Cambria Math"/>
                <a:cs typeface="Cambria Math"/>
              </a:rPr>
              <a:t>FMB, FM1, FM2, FM5, SMB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Angles:</a:t>
            </a:r>
          </a:p>
          <a:p>
            <a:r>
              <a:rPr lang="en-US" sz="1400" dirty="0">
                <a:latin typeface="Cambria Math"/>
                <a:cs typeface="Cambria Math"/>
              </a:rPr>
              <a:t>Met_Hal (F2Ps &amp; F2Pt</a:t>
            </a:r>
            <a:r>
              <a:rPr lang="en-US" sz="1400" dirty="0" smtClean="0">
                <a:latin typeface="Cambria Math"/>
                <a:cs typeface="Cambria Math"/>
              </a:rPr>
              <a:t>)</a:t>
            </a:r>
          </a:p>
          <a:p>
            <a:r>
              <a:rPr lang="en-US" sz="1400" dirty="0" err="1" smtClean="0">
                <a:latin typeface="Cambria Math"/>
                <a:cs typeface="Cambria Math"/>
              </a:rPr>
              <a:t>Mid_Met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err="1" smtClean="0">
                <a:latin typeface="Cambria Math"/>
                <a:cs typeface="Cambria Math"/>
              </a:rPr>
              <a:t>Cal_Met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smtClean="0">
                <a:latin typeface="Cambria Math"/>
                <a:cs typeface="Cambria Math"/>
              </a:rPr>
              <a:t>S2F</a:t>
            </a:r>
          </a:p>
          <a:p>
            <a:r>
              <a:rPr lang="en-US" sz="1400" dirty="0" smtClean="0">
                <a:latin typeface="Cambria Math"/>
                <a:cs typeface="Cambria Math"/>
              </a:rPr>
              <a:t>S2V</a:t>
            </a:r>
            <a:endParaRPr lang="en-US" sz="1400" dirty="0">
              <a:latin typeface="Cambria Math"/>
              <a:cs typeface="Cambria Math"/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rot="5400000" flipH="1" flipV="1">
            <a:off x="4641317" y="3529957"/>
            <a:ext cx="10948" cy="45460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 flipV="1">
            <a:off x="4382095" y="3322962"/>
            <a:ext cx="10948" cy="4546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71" name="TextBox 70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328248" y="24572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929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grpSp>
        <p:nvGrpSpPr>
          <p:cNvPr id="54" name="Group 53"/>
          <p:cNvGrpSpPr/>
          <p:nvPr/>
        </p:nvGrpSpPr>
        <p:grpSpPr>
          <a:xfrm>
            <a:off x="3811383" y="2166853"/>
            <a:ext cx="1313415" cy="3695081"/>
            <a:chOff x="3811383" y="2166853"/>
            <a:chExt cx="1313415" cy="3695081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816232" y="2686813"/>
              <a:ext cx="1308566" cy="429795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340949" y="3780946"/>
              <a:ext cx="582149" cy="47156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841469" y="3793645"/>
              <a:ext cx="583612" cy="57778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3846226" y="4257264"/>
              <a:ext cx="1081629" cy="13247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11383" y="2699609"/>
              <a:ext cx="586966" cy="1157537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4453686" y="3222838"/>
              <a:ext cx="583612" cy="52442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981932" y="5220335"/>
              <a:ext cx="488583" cy="64159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4470515" y="5124469"/>
              <a:ext cx="327282" cy="73746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3918625" y="5124469"/>
              <a:ext cx="924691" cy="17536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827437" y="2166853"/>
              <a:ext cx="0" cy="55643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850994" y="2193925"/>
              <a:ext cx="1195829" cy="898924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4340949" y="3780946"/>
            <a:ext cx="582149" cy="471561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841469" y="3793645"/>
            <a:ext cx="583612" cy="57778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846226" y="4257264"/>
            <a:ext cx="1081629" cy="132472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5483995" y="4048946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Mid-foot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47823" y="1600200"/>
            <a:ext cx="24642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Definition:</a:t>
            </a:r>
          </a:p>
          <a:p>
            <a:r>
              <a:rPr lang="en-US" sz="1400" dirty="0" smtClean="0">
                <a:solidFill>
                  <a:srgbClr val="0000FF"/>
                </a:solidFill>
                <a:latin typeface="Cambria Math"/>
                <a:cs typeface="Cambria Math"/>
              </a:rPr>
              <a:t>Z</a:t>
            </a:r>
            <a:r>
              <a:rPr lang="en-US" sz="1400" dirty="0" smtClean="0">
                <a:latin typeface="Cambria Math"/>
                <a:cs typeface="Cambria Math"/>
              </a:rPr>
              <a:t>: Line between ID and FNT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mbria Math"/>
                <a:cs typeface="Cambria Math"/>
              </a:rPr>
              <a:t>X</a:t>
            </a:r>
            <a:r>
              <a:rPr lang="en-US" sz="1400" dirty="0" smtClean="0">
                <a:latin typeface="Cambria Math"/>
                <a:cs typeface="Cambria Math"/>
              </a:rPr>
              <a:t>: Line between ID and SMB</a:t>
            </a:r>
          </a:p>
          <a:p>
            <a:r>
              <a:rPr lang="en-US" sz="1400" dirty="0" smtClean="0">
                <a:solidFill>
                  <a:srgbClr val="008000"/>
                </a:solidFill>
                <a:latin typeface="Cambria Math"/>
                <a:cs typeface="Cambria Math"/>
              </a:rPr>
              <a:t>Y</a:t>
            </a:r>
            <a:r>
              <a:rPr lang="en-US" sz="1400" dirty="0" smtClean="0">
                <a:latin typeface="Cambria Math"/>
                <a:cs typeface="Cambria Math"/>
              </a:rPr>
              <a:t>: Cross Z &amp; X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Tracking:</a:t>
            </a:r>
          </a:p>
          <a:p>
            <a:r>
              <a:rPr lang="en-US" sz="1400" dirty="0" smtClean="0">
                <a:latin typeface="Cambria Math"/>
                <a:cs typeface="Cambria Math"/>
              </a:rPr>
              <a:t>FNT, SMB, FMT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Angles:</a:t>
            </a:r>
          </a:p>
          <a:p>
            <a:r>
              <a:rPr lang="en-US" sz="1400" dirty="0" err="1" smtClean="0">
                <a:latin typeface="Cambria Math"/>
                <a:cs typeface="Cambria Math"/>
              </a:rPr>
              <a:t>Mid_Met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err="1" smtClean="0">
                <a:latin typeface="Cambria Math"/>
                <a:cs typeface="Cambria Math"/>
              </a:rPr>
              <a:t>Cal_Mid</a:t>
            </a:r>
            <a:endParaRPr lang="en-US" sz="1400" dirty="0" smtClean="0">
              <a:latin typeface="Cambria Math"/>
              <a:cs typeface="Cambria Math"/>
            </a:endParaRPr>
          </a:p>
        </p:txBody>
      </p:sp>
      <p:grpSp>
        <p:nvGrpSpPr>
          <p:cNvPr id="2" name="Group 1"/>
          <p:cNvGrpSpPr/>
          <p:nvPr/>
        </p:nvGrpSpPr>
        <p:grpSpPr>
          <a:xfrm rot="21381394">
            <a:off x="4401793" y="3859701"/>
            <a:ext cx="491998" cy="454604"/>
            <a:chOff x="4431100" y="3879239"/>
            <a:chExt cx="491998" cy="454604"/>
          </a:xfrm>
        </p:grpSpPr>
        <p:cxnSp>
          <p:nvCxnSpPr>
            <p:cNvPr id="69" name="Straight Arrow Connector 68"/>
            <p:cNvCxnSpPr/>
            <p:nvPr/>
          </p:nvCxnSpPr>
          <p:spPr>
            <a:xfrm rot="5400000" flipH="1" flipV="1">
              <a:off x="4690322" y="4086234"/>
              <a:ext cx="10948" cy="454604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flipH="1" flipV="1">
              <a:off x="4431100" y="3879239"/>
              <a:ext cx="10948" cy="45460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100" name="TextBox 99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4328248" y="24572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4752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grpSp>
        <p:nvGrpSpPr>
          <p:cNvPr id="54" name="Group 53"/>
          <p:cNvGrpSpPr/>
          <p:nvPr/>
        </p:nvGrpSpPr>
        <p:grpSpPr>
          <a:xfrm>
            <a:off x="3811383" y="2166853"/>
            <a:ext cx="1313415" cy="3695081"/>
            <a:chOff x="3811383" y="2166853"/>
            <a:chExt cx="1313415" cy="3695081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3816232" y="2686813"/>
              <a:ext cx="1308566" cy="429795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340949" y="3780946"/>
              <a:ext cx="582149" cy="47156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841469" y="3793645"/>
              <a:ext cx="583612" cy="57778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3846226" y="4257264"/>
              <a:ext cx="1081629" cy="13247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3811383" y="2699609"/>
              <a:ext cx="586966" cy="1157537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4453686" y="3222838"/>
              <a:ext cx="583612" cy="52442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981932" y="5220335"/>
              <a:ext cx="488583" cy="64159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4470515" y="5124469"/>
              <a:ext cx="327282" cy="73746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3918625" y="5124469"/>
              <a:ext cx="924691" cy="17536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827437" y="2166853"/>
              <a:ext cx="0" cy="55643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850994" y="2193925"/>
              <a:ext cx="1195829" cy="898924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483995" y="5242653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80"/>
                </a:solidFill>
              </a:rPr>
              <a:t>Calcaneus</a:t>
            </a:r>
            <a:endParaRPr lang="en-US" dirty="0">
              <a:solidFill>
                <a:srgbClr val="008080"/>
              </a:solidFill>
            </a:endParaRPr>
          </a:p>
        </p:txBody>
      </p:sp>
      <p:cxnSp>
        <p:nvCxnSpPr>
          <p:cNvPr id="36" name="Straight Connector 35"/>
          <p:cNvCxnSpPr>
            <a:stCxn id="42" idx="5"/>
            <a:endCxn id="44" idx="4"/>
          </p:cNvCxnSpPr>
          <p:nvPr/>
        </p:nvCxnSpPr>
        <p:spPr>
          <a:xfrm>
            <a:off x="3981932" y="5220335"/>
            <a:ext cx="488583" cy="641599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44" idx="4"/>
          </p:cNvCxnSpPr>
          <p:nvPr/>
        </p:nvCxnSpPr>
        <p:spPr>
          <a:xfrm flipH="1">
            <a:off x="4470515" y="5124469"/>
            <a:ext cx="327282" cy="737465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43" idx="6"/>
          </p:cNvCxnSpPr>
          <p:nvPr/>
        </p:nvCxnSpPr>
        <p:spPr>
          <a:xfrm flipV="1">
            <a:off x="3918625" y="5124469"/>
            <a:ext cx="924691" cy="17536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47823" y="1600200"/>
            <a:ext cx="24642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Definition:</a:t>
            </a:r>
          </a:p>
          <a:p>
            <a:r>
              <a:rPr lang="en-US" sz="1400" dirty="0" smtClean="0">
                <a:solidFill>
                  <a:srgbClr val="0000FF"/>
                </a:solidFill>
                <a:latin typeface="Cambria Math"/>
                <a:cs typeface="Cambria Math"/>
              </a:rPr>
              <a:t>Z</a:t>
            </a:r>
            <a:r>
              <a:rPr lang="en-US" sz="1400" dirty="0" smtClean="0">
                <a:latin typeface="Cambria Math"/>
                <a:cs typeface="Cambria Math"/>
              </a:rPr>
              <a:t>: Plane between FCP, IM, &amp; FST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mbria Math"/>
                <a:cs typeface="Cambria Math"/>
              </a:rPr>
              <a:t>X</a:t>
            </a:r>
            <a:r>
              <a:rPr lang="en-US" sz="1400" dirty="0" smtClean="0">
                <a:latin typeface="Cambria Math"/>
                <a:cs typeface="Cambria Math"/>
              </a:rPr>
              <a:t>: Line between FCP and IM</a:t>
            </a:r>
          </a:p>
          <a:p>
            <a:r>
              <a:rPr lang="en-US" sz="1400" dirty="0" smtClean="0">
                <a:solidFill>
                  <a:srgbClr val="008000"/>
                </a:solidFill>
                <a:latin typeface="Cambria Math"/>
                <a:cs typeface="Cambria Math"/>
              </a:rPr>
              <a:t>Y</a:t>
            </a:r>
            <a:r>
              <a:rPr lang="en-US" sz="1400" dirty="0" smtClean="0">
                <a:latin typeface="Cambria Math"/>
                <a:cs typeface="Cambria Math"/>
              </a:rPr>
              <a:t>: Cross Z &amp; X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Tracking:</a:t>
            </a:r>
          </a:p>
          <a:p>
            <a:r>
              <a:rPr lang="en-US" sz="1400" dirty="0" smtClean="0">
                <a:latin typeface="Cambria Math"/>
                <a:cs typeface="Cambria Math"/>
              </a:rPr>
              <a:t>FCP, FST, FPT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Angles:</a:t>
            </a:r>
          </a:p>
          <a:p>
            <a:r>
              <a:rPr lang="en-US" sz="1400" dirty="0" err="1" smtClean="0">
                <a:latin typeface="Cambria Math"/>
                <a:cs typeface="Cambria Math"/>
              </a:rPr>
              <a:t>Sha_Cal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err="1" smtClean="0">
                <a:latin typeface="Cambria Math"/>
                <a:cs typeface="Cambria Math"/>
              </a:rPr>
              <a:t>Cal_Mid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err="1" smtClean="0">
                <a:latin typeface="Cambria Math"/>
                <a:cs typeface="Cambria Math"/>
              </a:rPr>
              <a:t>Cal_Met</a:t>
            </a:r>
            <a:endParaRPr lang="en-US" sz="1400" dirty="0" smtClean="0">
              <a:latin typeface="Cambria Math"/>
              <a:cs typeface="Cambria Math"/>
            </a:endParaRPr>
          </a:p>
        </p:txBody>
      </p:sp>
      <p:grpSp>
        <p:nvGrpSpPr>
          <p:cNvPr id="68" name="Group 67"/>
          <p:cNvGrpSpPr/>
          <p:nvPr/>
        </p:nvGrpSpPr>
        <p:grpSpPr>
          <a:xfrm rot="21349026">
            <a:off x="4431834" y="5319534"/>
            <a:ext cx="491998" cy="454604"/>
            <a:chOff x="4431100" y="3879239"/>
            <a:chExt cx="491998" cy="454604"/>
          </a:xfrm>
        </p:grpSpPr>
        <p:cxnSp>
          <p:nvCxnSpPr>
            <p:cNvPr id="69" name="Straight Arrow Connector 68"/>
            <p:cNvCxnSpPr/>
            <p:nvPr/>
          </p:nvCxnSpPr>
          <p:spPr>
            <a:xfrm rot="5400000" flipH="1" flipV="1">
              <a:off x="4690322" y="4086234"/>
              <a:ext cx="10948" cy="454604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flipH="1" flipV="1">
              <a:off x="4431100" y="3879239"/>
              <a:ext cx="10948" cy="45460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72" name="TextBox 71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328248" y="24572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927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cxnSp>
        <p:nvCxnSpPr>
          <p:cNvPr id="85" name="Straight Connector 84"/>
          <p:cNvCxnSpPr>
            <a:endCxn id="30" idx="3"/>
          </p:cNvCxnSpPr>
          <p:nvPr/>
        </p:nvCxnSpPr>
        <p:spPr>
          <a:xfrm>
            <a:off x="3805669" y="2702477"/>
            <a:ext cx="486591" cy="66051"/>
          </a:xfrm>
          <a:prstGeom prst="line">
            <a:avLst/>
          </a:prstGeom>
          <a:ln>
            <a:solidFill>
              <a:srgbClr val="558ED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483995" y="5242653"/>
            <a:ext cx="151131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Foot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6" name="Straight Connector 35"/>
          <p:cNvCxnSpPr>
            <a:stCxn id="50" idx="0"/>
            <a:endCxn id="44" idx="4"/>
          </p:cNvCxnSpPr>
          <p:nvPr/>
        </p:nvCxnSpPr>
        <p:spPr>
          <a:xfrm>
            <a:off x="3805669" y="2634126"/>
            <a:ext cx="664846" cy="322780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0" idx="3"/>
            <a:endCxn id="44" idx="4"/>
          </p:cNvCxnSpPr>
          <p:nvPr/>
        </p:nvCxnSpPr>
        <p:spPr>
          <a:xfrm>
            <a:off x="4292260" y="2768528"/>
            <a:ext cx="178255" cy="3093406"/>
          </a:xfrm>
          <a:prstGeom prst="line">
            <a:avLst/>
          </a:prstGeom>
          <a:ln>
            <a:solidFill>
              <a:srgbClr val="558ED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447823" y="1600200"/>
            <a:ext cx="246424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Definition:</a:t>
            </a:r>
          </a:p>
          <a:p>
            <a:r>
              <a:rPr lang="en-US" sz="1400" dirty="0" smtClean="0">
                <a:solidFill>
                  <a:srgbClr val="0000FF"/>
                </a:solidFill>
                <a:latin typeface="Cambria Math"/>
                <a:cs typeface="Cambria Math"/>
              </a:rPr>
              <a:t>Z</a:t>
            </a:r>
            <a:r>
              <a:rPr lang="en-US" sz="1400" dirty="0" smtClean="0">
                <a:latin typeface="Cambria Math"/>
                <a:cs typeface="Cambria Math"/>
              </a:rPr>
              <a:t>: 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smtClean="0">
                <a:solidFill>
                  <a:srgbClr val="FF0000"/>
                </a:solidFill>
                <a:latin typeface="Cambria Math"/>
                <a:cs typeface="Cambria Math"/>
              </a:rPr>
              <a:t>X</a:t>
            </a:r>
            <a:r>
              <a:rPr lang="en-US" sz="1400" dirty="0" smtClean="0">
                <a:latin typeface="Cambria Math"/>
                <a:cs typeface="Cambria Math"/>
              </a:rPr>
              <a:t>:</a:t>
            </a:r>
            <a:endParaRPr lang="en-US" sz="1400" dirty="0" smtClean="0">
              <a:latin typeface="Cambria Math"/>
              <a:cs typeface="Cambria Math"/>
            </a:endParaRPr>
          </a:p>
          <a:p>
            <a:r>
              <a:rPr lang="en-US" sz="1400" dirty="0" smtClean="0">
                <a:solidFill>
                  <a:srgbClr val="008000"/>
                </a:solidFill>
                <a:latin typeface="Cambria Math"/>
                <a:cs typeface="Cambria Math"/>
              </a:rPr>
              <a:t>Y</a:t>
            </a:r>
            <a:r>
              <a:rPr lang="en-US" sz="1400" dirty="0" smtClean="0">
                <a:latin typeface="Cambria Math"/>
                <a:cs typeface="Cambria Math"/>
              </a:rPr>
              <a:t>:</a:t>
            </a:r>
            <a:endParaRPr lang="en-US" sz="1400" dirty="0" smtClean="0">
              <a:latin typeface="Cambria Math"/>
              <a:cs typeface="Cambria Math"/>
            </a:endParaRP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Tracking:</a:t>
            </a:r>
          </a:p>
          <a:p>
            <a:endParaRPr lang="en-US" sz="1400" dirty="0" smtClean="0">
              <a:latin typeface="Cambria Math"/>
              <a:cs typeface="Cambria Math"/>
            </a:endParaRP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b="1" u="sng" dirty="0" smtClean="0">
                <a:latin typeface="Cambria Math"/>
                <a:cs typeface="Cambria Math"/>
              </a:rPr>
              <a:t>Angles</a:t>
            </a:r>
            <a:r>
              <a:rPr lang="en-US" sz="1600" b="1" u="sng" dirty="0" smtClean="0">
                <a:latin typeface="Cambria Math"/>
                <a:cs typeface="Cambria Math"/>
              </a:rPr>
              <a:t>:</a:t>
            </a:r>
            <a:endParaRPr lang="en-US" sz="1600" b="1" u="sng" dirty="0" smtClean="0">
              <a:latin typeface="Cambria Math"/>
              <a:cs typeface="Cambria Math"/>
            </a:endParaRPr>
          </a:p>
        </p:txBody>
      </p:sp>
      <p:grpSp>
        <p:nvGrpSpPr>
          <p:cNvPr id="68" name="Group 67"/>
          <p:cNvGrpSpPr/>
          <p:nvPr/>
        </p:nvGrpSpPr>
        <p:grpSpPr>
          <a:xfrm rot="21540000">
            <a:off x="4449596" y="5328415"/>
            <a:ext cx="491998" cy="454604"/>
            <a:chOff x="4431100" y="3879239"/>
            <a:chExt cx="491998" cy="454604"/>
          </a:xfrm>
        </p:grpSpPr>
        <p:cxnSp>
          <p:nvCxnSpPr>
            <p:cNvPr id="69" name="Straight Arrow Connector 68"/>
            <p:cNvCxnSpPr/>
            <p:nvPr/>
          </p:nvCxnSpPr>
          <p:spPr>
            <a:xfrm rot="5400000" flipH="1" flipV="1">
              <a:off x="4690322" y="4086234"/>
              <a:ext cx="10948" cy="454604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flipH="1" flipV="1">
              <a:off x="4431100" y="3879239"/>
              <a:ext cx="10948" cy="45460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72" name="TextBox 71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328292" y="248455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  <p:sp>
        <p:nvSpPr>
          <p:cNvPr id="66" name="Oval 65"/>
          <p:cNvSpPr/>
          <p:nvPr/>
        </p:nvSpPr>
        <p:spPr>
          <a:xfrm>
            <a:off x="4228448" y="2716504"/>
            <a:ext cx="132080" cy="1524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296978" y="2792074"/>
            <a:ext cx="896972" cy="307777"/>
            <a:chOff x="5950204" y="3021358"/>
            <a:chExt cx="896972" cy="307777"/>
          </a:xfrm>
        </p:grpSpPr>
        <p:sp>
          <p:nvSpPr>
            <p:cNvPr id="7" name="Rectangle 6"/>
            <p:cNvSpPr/>
            <p:nvPr/>
          </p:nvSpPr>
          <p:spPr>
            <a:xfrm>
              <a:off x="6030132" y="3108692"/>
              <a:ext cx="701593" cy="152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950204" y="3021358"/>
              <a:ext cx="896972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FF"/>
                  </a:solidFill>
                  <a:latin typeface="Cambria"/>
                  <a:cs typeface="Cambria"/>
                </a:rPr>
                <a:t>RFT_Dist</a:t>
              </a:r>
              <a:endParaRPr lang="en-US" sz="1400" dirty="0">
                <a:solidFill>
                  <a:srgbClr val="0000FF"/>
                </a:solidFill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78100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Content Placeholder 34" descr="ShaCal_Fro_Planar3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137" r="-134137"/>
          <a:stretch>
            <a:fillRect/>
          </a:stretch>
        </p:blipFill>
        <p:spPr/>
      </p:pic>
      <p:cxnSp>
        <p:nvCxnSpPr>
          <p:cNvPr id="60" name="Straight Connector 59"/>
          <p:cNvCxnSpPr>
            <a:endCxn id="48" idx="4"/>
          </p:cNvCxnSpPr>
          <p:nvPr/>
        </p:nvCxnSpPr>
        <p:spPr>
          <a:xfrm>
            <a:off x="4562854" y="1737360"/>
            <a:ext cx="0" cy="2942595"/>
          </a:xfrm>
          <a:prstGeom prst="line">
            <a:avLst/>
          </a:prstGeom>
          <a:ln w="19050" cmpd="sng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133273" y="1600200"/>
            <a:ext cx="515941" cy="4274907"/>
          </a:xfrm>
          <a:prstGeom prst="line">
            <a:avLst/>
          </a:prstGeom>
          <a:ln w="19050" cmpd="sng"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95099" y="4456911"/>
            <a:ext cx="1462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SK</a:t>
            </a:r>
            <a:r>
              <a:rPr lang="en-US" sz="1400" baseline="-25000" dirty="0" smtClean="0">
                <a:latin typeface="Cambria"/>
                <a:cs typeface="Cambria"/>
              </a:rPr>
              <a:t>DistTrack</a:t>
            </a:r>
            <a:endParaRPr lang="en-US" sz="1600" baseline="-25000" dirty="0">
              <a:latin typeface="Cambria"/>
              <a:cs typeface="Cambri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9381" y="48046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33739" y="1989746"/>
            <a:ext cx="1462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SK</a:t>
            </a:r>
            <a:r>
              <a:rPr lang="en-US" sz="1400" baseline="-25000" dirty="0" smtClean="0">
                <a:latin typeface="Cambria"/>
                <a:cs typeface="Cambria"/>
              </a:rPr>
              <a:t>ProxTrack</a:t>
            </a:r>
            <a:endParaRPr lang="en-US" sz="1600" baseline="-25000" dirty="0">
              <a:latin typeface="Cambria"/>
              <a:cs typeface="Cambri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95099" y="5254894"/>
            <a:ext cx="1462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FCD</a:t>
            </a:r>
            <a:r>
              <a:rPr lang="en-US" sz="1400" baseline="-25000" dirty="0" smtClean="0">
                <a:latin typeface="Cambria"/>
                <a:cs typeface="Cambria"/>
              </a:rPr>
              <a:t>Track</a:t>
            </a:r>
            <a:endParaRPr lang="en-US" sz="1600" baseline="-25000" dirty="0">
              <a:latin typeface="Cambria"/>
              <a:cs typeface="Cambria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496814" y="206898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Oval 47"/>
          <p:cNvSpPr/>
          <p:nvPr/>
        </p:nvSpPr>
        <p:spPr>
          <a:xfrm>
            <a:off x="4496814" y="4527555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/>
          <p:cNvSpPr/>
          <p:nvPr/>
        </p:nvSpPr>
        <p:spPr>
          <a:xfrm>
            <a:off x="4496814" y="491389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4517134" y="536518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Curved Down Arrow 65"/>
          <p:cNvSpPr/>
          <p:nvPr/>
        </p:nvSpPr>
        <p:spPr>
          <a:xfrm rot="20954618" flipH="1">
            <a:off x="4257159" y="2946204"/>
            <a:ext cx="289942" cy="220181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468292" y="2929872"/>
            <a:ext cx="698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</a:t>
            </a:r>
            <a:r>
              <a:rPr lang="el-GR" dirty="0" smtClean="0">
                <a:solidFill>
                  <a:srgbClr val="FF0000"/>
                </a:solidFill>
              </a:rPr>
              <a:t>θ</a:t>
            </a:r>
            <a:r>
              <a:rPr lang="en-US" sz="1400" baseline="-25000" dirty="0" smtClean="0">
                <a:solidFill>
                  <a:srgbClr val="FF0000"/>
                </a:solidFill>
              </a:rPr>
              <a:t>ShaCal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 – </a:t>
            </a:r>
            <a:r>
              <a:rPr lang="en-US" dirty="0" err="1" smtClean="0">
                <a:latin typeface="Cambria Math"/>
                <a:cs typeface="Cambria Math"/>
              </a:rPr>
              <a:t>Sha_Cal</a:t>
            </a:r>
            <a:r>
              <a:rPr lang="en-US" dirty="0" smtClean="0">
                <a:latin typeface="Cambria Math"/>
                <a:cs typeface="Cambria Math"/>
              </a:rPr>
              <a:t> </a:t>
            </a:r>
            <a:r>
              <a:rPr lang="en-US" dirty="0" err="1" smtClean="0">
                <a:latin typeface="Cambria Math"/>
                <a:cs typeface="Cambria Math"/>
              </a:rPr>
              <a:t>Inv</a:t>
            </a:r>
            <a:r>
              <a:rPr lang="en-US" dirty="0" smtClean="0">
                <a:latin typeface="Cambria Math"/>
                <a:cs typeface="Cambria Math"/>
              </a:rPr>
              <a:t>/Eve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7823" y="1600200"/>
            <a:ext cx="246424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Planar angle will be used to replace the inversion/eversion angle of the </a:t>
            </a:r>
            <a:r>
              <a:rPr lang="en-US" sz="1600" dirty="0" err="1" smtClean="0">
                <a:latin typeface="Cambria Math"/>
                <a:cs typeface="Cambria Math"/>
              </a:rPr>
              <a:t>Sha_Cal</a:t>
            </a:r>
            <a:r>
              <a:rPr lang="en-US" sz="1600" dirty="0" smtClean="0">
                <a:latin typeface="Cambria Math"/>
                <a:cs typeface="Cambria Math"/>
              </a:rPr>
              <a:t> joint angle</a:t>
            </a:r>
          </a:p>
          <a:p>
            <a:endParaRPr lang="en-US" sz="1600" dirty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Calculate planar angle between four targets projected onto the plane of the shank segment</a:t>
            </a: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0 degrees indicates the FCP and FCD targets are aligned with the shank</a:t>
            </a:r>
            <a:endParaRPr lang="en-US" sz="1600" dirty="0">
              <a:latin typeface="Cambria Math"/>
              <a:cs typeface="Cambria Math"/>
            </a:endParaRPr>
          </a:p>
          <a:p>
            <a:endParaRPr lang="en-US" sz="1400" dirty="0" smtClean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4030637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853966" y="2318000"/>
            <a:ext cx="7037619" cy="2272121"/>
            <a:chOff x="853966" y="2318000"/>
            <a:chExt cx="7037619" cy="2272121"/>
          </a:xfrm>
        </p:grpSpPr>
        <p:cxnSp>
          <p:nvCxnSpPr>
            <p:cNvPr id="16" name="Straight Connector 15"/>
            <p:cNvCxnSpPr>
              <a:endCxn id="8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5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4221236" y="29044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1706533" y="2861235"/>
              <a:ext cx="941295" cy="1606177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endCxn id="12" idx="6"/>
            </p:cNvCxnSpPr>
            <p:nvPr/>
          </p:nvCxnSpPr>
          <p:spPr>
            <a:xfrm>
              <a:off x="2674471" y="2842242"/>
              <a:ext cx="3669301" cy="61878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296224" y="2966840"/>
              <a:ext cx="1733909" cy="655463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endCxn id="12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172279" y="371673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53966" y="425156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r>
                <a:rPr lang="en-US" sz="1600" baseline="-25000" dirty="0" smtClean="0">
                  <a:latin typeface="Cambria"/>
                  <a:cs typeface="Cambria"/>
                </a:rPr>
                <a:t>proj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94724" y="244009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05939" y="329174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FM1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67287" y="3602379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FM2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34022" y="3913013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FM5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13241" y="2318000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51682" y="2612029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SMB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358365" y="3252492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47823" y="1600200"/>
            <a:ext cx="24642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Serge Van </a:t>
            </a:r>
            <a:r>
              <a:rPr lang="en-US" sz="1600" dirty="0" err="1" smtClean="0">
                <a:latin typeface="Cambria Math"/>
                <a:cs typeface="Cambria Math"/>
              </a:rPr>
              <a:t>Sint</a:t>
            </a:r>
            <a:r>
              <a:rPr lang="en-US" sz="1600" dirty="0" smtClean="0">
                <a:latin typeface="Cambria Math"/>
                <a:cs typeface="Cambria Math"/>
              </a:rPr>
              <a:t> Jan</a:t>
            </a:r>
          </a:p>
          <a:p>
            <a:endParaRPr lang="en-US" sz="1600" dirty="0">
              <a:latin typeface="Cambria Math"/>
              <a:cs typeface="Cambria Math"/>
            </a:endParaRPr>
          </a:p>
          <a:p>
            <a:endParaRPr lang="en-US" sz="1400" dirty="0" smtClean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2255967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853966" y="2318000"/>
            <a:ext cx="7037619" cy="2272121"/>
            <a:chOff x="853966" y="2318000"/>
            <a:chExt cx="7037619" cy="2272121"/>
          </a:xfrm>
        </p:grpSpPr>
        <p:cxnSp>
          <p:nvCxnSpPr>
            <p:cNvPr id="16" name="Straight Connector 15"/>
            <p:cNvCxnSpPr>
              <a:endCxn id="8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5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4221236" y="29044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1706533" y="2861235"/>
              <a:ext cx="941295" cy="1606177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endCxn id="12" idx="6"/>
            </p:cNvCxnSpPr>
            <p:nvPr/>
          </p:nvCxnSpPr>
          <p:spPr>
            <a:xfrm>
              <a:off x="2674471" y="2842242"/>
              <a:ext cx="3669301" cy="61878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296224" y="2966840"/>
              <a:ext cx="1733909" cy="655463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endCxn id="12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172279" y="371673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53966" y="425156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r>
                <a:rPr lang="en-US" sz="1600" baseline="-25000" dirty="0" smtClean="0">
                  <a:latin typeface="Cambria"/>
                  <a:cs typeface="Cambria"/>
                </a:rPr>
                <a:t>proj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94724" y="244009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05939" y="329174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67287" y="3602379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SMH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34022" y="3913013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13241" y="2318000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51682" y="2612029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SMB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358365" y="3252492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47823" y="1600200"/>
            <a:ext cx="17457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err="1" smtClean="0">
                <a:latin typeface="Cambria Math"/>
                <a:cs typeface="Cambria Math"/>
              </a:rPr>
              <a:t>Leardini</a:t>
            </a:r>
            <a:endParaRPr lang="en-US" sz="1600" dirty="0" smtClean="0">
              <a:latin typeface="Cambria Math"/>
              <a:cs typeface="Cambria Math"/>
            </a:endParaRPr>
          </a:p>
          <a:p>
            <a:endParaRPr lang="en-US" sz="1600" dirty="0">
              <a:latin typeface="Cambria Math"/>
              <a:cs typeface="Cambria Math"/>
            </a:endParaRPr>
          </a:p>
          <a:p>
            <a:endParaRPr lang="en-US" sz="1400" dirty="0" smtClean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2491629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1646907" y="2729094"/>
            <a:ext cx="6244678" cy="1861027"/>
            <a:chOff x="1646907" y="2729094"/>
            <a:chExt cx="6244678" cy="1861027"/>
          </a:xfrm>
        </p:grpSpPr>
        <p:cxnSp>
          <p:nvCxnSpPr>
            <p:cNvPr id="44" name="Straight Connector 43"/>
            <p:cNvCxnSpPr>
              <a:endCxn id="50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47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4221236" y="29044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/>
            <p:cNvCxnSpPr/>
            <p:nvPr/>
          </p:nvCxnSpPr>
          <p:spPr>
            <a:xfrm flipV="1">
              <a:off x="1706533" y="2861235"/>
              <a:ext cx="941295" cy="1606177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endCxn id="53" idx="6"/>
            </p:cNvCxnSpPr>
            <p:nvPr/>
          </p:nvCxnSpPr>
          <p:spPr>
            <a:xfrm>
              <a:off x="2674471" y="2842242"/>
              <a:ext cx="3669301" cy="61878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296224" y="2966840"/>
              <a:ext cx="1733909" cy="655463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endCxn id="53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" name="Straight Connector 4"/>
          <p:cNvCxnSpPr/>
          <p:nvPr/>
        </p:nvCxnSpPr>
        <p:spPr>
          <a:xfrm flipV="1">
            <a:off x="1707776" y="2861235"/>
            <a:ext cx="941295" cy="1606177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674471" y="2840287"/>
            <a:ext cx="3665369" cy="617923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641736" y="4391212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18591" y="27922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07760" y="338836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49431" y="4563932"/>
            <a:ext cx="2293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MLA Angle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6586" y="3269734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00FF"/>
                </a:solidFill>
              </a:rPr>
              <a:t>θ</a:t>
            </a:r>
            <a:r>
              <a:rPr lang="en-US" sz="1400" baseline="-25000" dirty="0" smtClean="0">
                <a:solidFill>
                  <a:srgbClr val="0000FF"/>
                </a:solidFill>
              </a:rPr>
              <a:t>MLA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15" name="Curved Down Arrow 14"/>
          <p:cNvSpPr/>
          <p:nvPr/>
        </p:nvSpPr>
        <p:spPr>
          <a:xfrm rot="9191356" flipH="1">
            <a:off x="2634337" y="3080650"/>
            <a:ext cx="482231" cy="184751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158154"/>
            <a:ext cx="822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 Math"/>
                <a:cs typeface="Cambria Math"/>
              </a:rPr>
              <a:t>MLA Angle – Medial Longitudinal Arch/Navicular drop</a:t>
            </a:r>
          </a:p>
          <a:p>
            <a:r>
              <a:rPr lang="en-US" sz="1600" dirty="0" smtClean="0">
                <a:latin typeface="Cambria Math"/>
                <a:cs typeface="Cambria Math"/>
              </a:rPr>
              <a:t>Project the FCP target onto the ground and track with the calcaneus segment</a:t>
            </a:r>
            <a:endParaRPr lang="en-US" sz="1600" dirty="0">
              <a:latin typeface="Cambria Math"/>
              <a:cs typeface="Cambria Math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72279" y="3716735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3966" y="425156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FCP</a:t>
            </a:r>
            <a:r>
              <a:rPr lang="en-US" sz="1600" baseline="-25000" dirty="0" smtClean="0">
                <a:latin typeface="Cambria"/>
                <a:cs typeface="Cambria"/>
              </a:rPr>
              <a:t>proj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94724" y="244009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05939" y="3291745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67287" y="360237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834022" y="3913013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3241" y="2318000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751682" y="261202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358365" y="3252492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780453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IOR Foot Analysis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b="1" dirty="0" smtClean="0">
                <a:latin typeface="Cambria Math"/>
                <a:cs typeface="Cambria Math"/>
              </a:rPr>
              <a:t>Original Article:</a:t>
            </a:r>
          </a:p>
          <a:p>
            <a:pPr lvl="1"/>
            <a:r>
              <a:rPr lang="en-US" sz="1600" dirty="0" smtClean="0">
                <a:latin typeface="Cambria Math"/>
                <a:cs typeface="Cambria Math"/>
              </a:rPr>
              <a:t>Rear-foot, mid-foot and fore-foot motion during the stance phase of gait (2007)</a:t>
            </a:r>
            <a:endParaRPr lang="en-US" sz="1600" dirty="0">
              <a:latin typeface="Cambria Math"/>
              <a:cs typeface="Cambria Math"/>
            </a:endParaRPr>
          </a:p>
          <a:p>
            <a:r>
              <a:rPr lang="en-US" sz="1600" b="1" dirty="0" smtClean="0">
                <a:latin typeface="Cambria Math"/>
                <a:cs typeface="Cambria Math"/>
              </a:rPr>
              <a:t>Modifications:</a:t>
            </a:r>
          </a:p>
          <a:p>
            <a:pPr lvl="1"/>
            <a:r>
              <a:rPr lang="en-US" sz="1600" dirty="0" smtClean="0">
                <a:latin typeface="Cambria Math"/>
                <a:cs typeface="Cambria Math"/>
              </a:rPr>
              <a:t>Modifying the Rizzoli foot model to improve the diagnosis of </a:t>
            </a:r>
            <a:r>
              <a:rPr lang="en-US" sz="1600" dirty="0" err="1" smtClean="0">
                <a:latin typeface="Cambria Math"/>
                <a:cs typeface="Cambria Math"/>
              </a:rPr>
              <a:t>pes-planus</a:t>
            </a:r>
            <a:r>
              <a:rPr lang="en-US" sz="1600" dirty="0" smtClean="0">
                <a:latin typeface="Cambria Math"/>
                <a:cs typeface="Cambria Math"/>
              </a:rPr>
              <a:t>: application to kinematics of feet in teenagers (2014) *</a:t>
            </a:r>
            <a:endParaRPr lang="en-US" sz="1600" dirty="0">
              <a:latin typeface="Cambria Math"/>
              <a:cs typeface="Cambria Math"/>
            </a:endParaRPr>
          </a:p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Analysis contains a mixture of Joint Angles &amp; Planar Angles</a:t>
            </a:r>
          </a:p>
          <a:p>
            <a:r>
              <a:rPr lang="en-US" sz="1600" dirty="0" smtClean="0">
                <a:latin typeface="Cambria Math"/>
                <a:cs typeface="Cambria Math"/>
              </a:rPr>
              <a:t>Modifications include:</a:t>
            </a:r>
          </a:p>
          <a:p>
            <a:pPr lvl="1"/>
            <a:r>
              <a:rPr lang="en-US" sz="1600" dirty="0" smtClean="0">
                <a:latin typeface="Cambria Math"/>
                <a:cs typeface="Cambria Math"/>
              </a:rPr>
              <a:t>Modification to the angle between the hallux and metatarsus</a:t>
            </a:r>
          </a:p>
          <a:p>
            <a:pPr lvl="1"/>
            <a:r>
              <a:rPr lang="en-US" sz="1600" dirty="0" smtClean="0">
                <a:latin typeface="Cambria Math"/>
                <a:cs typeface="Cambria Math"/>
              </a:rPr>
              <a:t>Modifications to the angle between the calcaneus and shank segments to depict </a:t>
            </a:r>
            <a:r>
              <a:rPr lang="en-US" sz="1600" dirty="0" err="1" smtClean="0">
                <a:latin typeface="Cambria Math"/>
                <a:cs typeface="Cambria Math"/>
              </a:rPr>
              <a:t>Inv</a:t>
            </a:r>
            <a:r>
              <a:rPr lang="en-US" sz="1600" dirty="0" smtClean="0">
                <a:latin typeface="Cambria Math"/>
                <a:cs typeface="Cambria Math"/>
              </a:rPr>
              <a:t>/Eve</a:t>
            </a:r>
          </a:p>
          <a:p>
            <a:pPr lvl="1"/>
            <a:r>
              <a:rPr lang="en-US" sz="1600" dirty="0" smtClean="0">
                <a:latin typeface="Cambria Math"/>
                <a:cs typeface="Cambria Math"/>
              </a:rPr>
              <a:t>Modifications the MLA (medial longitudinal arch) angle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6426894"/>
            <a:ext cx="822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Cambria Math"/>
                <a:cs typeface="Cambria Math"/>
              </a:rPr>
              <a:t>* </a:t>
            </a:r>
            <a:r>
              <a:rPr lang="en-US" sz="1100" dirty="0" err="1" smtClean="0">
                <a:latin typeface="Cambria Math"/>
                <a:cs typeface="Cambria Math"/>
              </a:rPr>
              <a:t>Portinaro</a:t>
            </a:r>
            <a:r>
              <a:rPr lang="en-US" sz="1100" dirty="0" smtClean="0">
                <a:latin typeface="Cambria Math"/>
                <a:cs typeface="Cambria Math"/>
              </a:rPr>
              <a:t> et al. Journal of Foot and Ankle Research 2014, &amp;:57</a:t>
            </a:r>
            <a:endParaRPr lang="en-US" sz="1100" dirty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104285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Connector 85"/>
          <p:cNvCxnSpPr>
            <a:stCxn id="10" idx="0"/>
          </p:cNvCxnSpPr>
          <p:nvPr/>
        </p:nvCxnSpPr>
        <p:spPr>
          <a:xfrm flipV="1">
            <a:off x="5709662" y="3909859"/>
            <a:ext cx="10935" cy="474928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5" idx="0"/>
          </p:cNvCxnSpPr>
          <p:nvPr/>
        </p:nvCxnSpPr>
        <p:spPr>
          <a:xfrm flipH="1" flipV="1">
            <a:off x="6030133" y="3602379"/>
            <a:ext cx="13083" cy="782408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76" idx="0"/>
          </p:cNvCxnSpPr>
          <p:nvPr/>
        </p:nvCxnSpPr>
        <p:spPr>
          <a:xfrm flipH="1" flipV="1">
            <a:off x="6282304" y="3452500"/>
            <a:ext cx="30321" cy="93228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78" idx="0"/>
          </p:cNvCxnSpPr>
          <p:nvPr/>
        </p:nvCxnSpPr>
        <p:spPr>
          <a:xfrm flipH="1" flipV="1">
            <a:off x="4615935" y="2725755"/>
            <a:ext cx="16091" cy="165903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9" idx="4"/>
          </p:cNvCxnSpPr>
          <p:nvPr/>
        </p:nvCxnSpPr>
        <p:spPr>
          <a:xfrm flipH="1" flipV="1">
            <a:off x="3963399" y="3526660"/>
            <a:ext cx="4081" cy="997379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 flipV="1">
            <a:off x="4301155" y="2966840"/>
            <a:ext cx="1" cy="1472783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646907" y="2318000"/>
            <a:ext cx="6244678" cy="2272121"/>
            <a:chOff x="1646907" y="2318000"/>
            <a:chExt cx="6244678" cy="2272121"/>
          </a:xfrm>
        </p:grpSpPr>
        <p:cxnSp>
          <p:nvCxnSpPr>
            <p:cNvPr id="46" name="Straight Connector 45"/>
            <p:cNvCxnSpPr>
              <a:endCxn id="52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49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221236" y="29044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4296224" y="2966840"/>
              <a:ext cx="1733909" cy="655463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endCxn id="55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6405939" y="3201949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8000FF"/>
                  </a:solidFill>
                  <a:latin typeface="Cambria"/>
                  <a:cs typeface="Cambria"/>
                </a:rPr>
                <a:t>FMH</a:t>
              </a:r>
              <a:endParaRPr lang="en-US" sz="1600" dirty="0">
                <a:solidFill>
                  <a:srgbClr val="8000FF"/>
                </a:solidFill>
                <a:latin typeface="Cambria"/>
                <a:cs typeface="Cambri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424485" y="3463742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8000"/>
                  </a:solidFill>
                  <a:latin typeface="Cambria"/>
                  <a:cs typeface="Cambria"/>
                </a:rPr>
                <a:t>SMH</a:t>
              </a:r>
              <a:endParaRPr lang="en-US" sz="1600" dirty="0">
                <a:solidFill>
                  <a:srgbClr val="008000"/>
                </a:solidFill>
                <a:latin typeface="Cambria"/>
                <a:cs typeface="Cambri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169540" y="3881712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00FF"/>
                  </a:solidFill>
                  <a:latin typeface="Cambria"/>
                  <a:cs typeface="Cambria"/>
                </a:rPr>
                <a:t>VMH</a:t>
              </a:r>
              <a:endParaRPr lang="en-US" sz="1600" dirty="0">
                <a:solidFill>
                  <a:srgbClr val="0000FF"/>
                </a:solidFill>
                <a:latin typeface="Cambria"/>
                <a:cs typeface="Cambri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113241" y="2318000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8000FF"/>
                  </a:solidFill>
                  <a:latin typeface="Cambria"/>
                  <a:cs typeface="Cambria"/>
                </a:rPr>
                <a:t>FMB</a:t>
              </a:r>
              <a:endParaRPr lang="en-US" sz="1600" dirty="0">
                <a:solidFill>
                  <a:srgbClr val="8000FF"/>
                </a:solidFill>
                <a:latin typeface="Cambria"/>
                <a:cs typeface="Cambri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751682" y="2612029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8000"/>
                  </a:solidFill>
                  <a:latin typeface="Cambria"/>
                  <a:cs typeface="Cambria"/>
                </a:rPr>
                <a:t>SMB</a:t>
              </a:r>
              <a:endParaRPr lang="en-US" sz="1600" dirty="0">
                <a:solidFill>
                  <a:srgbClr val="008000"/>
                </a:solidFill>
                <a:latin typeface="Cambria"/>
                <a:cs typeface="Cambri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58365" y="3252492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00FF"/>
                  </a:solidFill>
                  <a:latin typeface="Cambria"/>
                  <a:cs typeface="Cambria"/>
                </a:rPr>
                <a:t>VMB</a:t>
              </a:r>
              <a:endParaRPr lang="en-US" sz="1600" dirty="0">
                <a:solidFill>
                  <a:srgbClr val="0000FF"/>
                </a:solidFill>
                <a:latin typeface="Cambria"/>
                <a:cs typeface="Cambri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Oval 8"/>
          <p:cNvSpPr/>
          <p:nvPr/>
        </p:nvSpPr>
        <p:spPr>
          <a:xfrm>
            <a:off x="3901440" y="4371639"/>
            <a:ext cx="132080" cy="15240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43622" y="4384787"/>
            <a:ext cx="132080" cy="15240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07760" y="338836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06953" y="4055289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00FF"/>
                </a:solidFill>
              </a:rPr>
              <a:t>θ</a:t>
            </a:r>
            <a:r>
              <a:rPr lang="en-US" sz="1400" baseline="-25000" dirty="0" smtClean="0">
                <a:solidFill>
                  <a:srgbClr val="0000FF"/>
                </a:solidFill>
              </a:rPr>
              <a:t>V2G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>
            <a:off x="3963399" y="3533494"/>
            <a:ext cx="1811995" cy="393609"/>
          </a:xfrm>
          <a:prstGeom prst="line">
            <a:avLst/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645712" y="3851420"/>
            <a:ext cx="132080" cy="15240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85200" y="3472927"/>
            <a:ext cx="132080" cy="15240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>
            <a:off x="4296224" y="2966840"/>
            <a:ext cx="1733909" cy="655463"/>
          </a:xfrm>
          <a:prstGeom prst="line">
            <a:avLst/>
          </a:prstGeom>
          <a:ln>
            <a:solidFill>
              <a:srgbClr val="008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4221236" y="2904408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5964093" y="3537222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4615935" y="2787390"/>
            <a:ext cx="1727837" cy="673489"/>
          </a:xfrm>
          <a:prstGeom prst="line">
            <a:avLst/>
          </a:prstGeom>
          <a:ln>
            <a:solidFill>
              <a:srgbClr val="8000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4548665" y="2725755"/>
            <a:ext cx="132080" cy="152400"/>
          </a:xfrm>
          <a:prstGeom prst="ellipse">
            <a:avLst/>
          </a:prstGeom>
          <a:solidFill>
            <a:srgbClr val="8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6218275" y="3381483"/>
            <a:ext cx="132080" cy="152400"/>
          </a:xfrm>
          <a:prstGeom prst="ellipse">
            <a:avLst/>
          </a:prstGeom>
          <a:solidFill>
            <a:srgbClr val="8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5977176" y="4384787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6246585" y="4384787"/>
            <a:ext cx="132080" cy="152400"/>
          </a:xfrm>
          <a:prstGeom prst="ellipse">
            <a:avLst/>
          </a:prstGeom>
          <a:solidFill>
            <a:srgbClr val="8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4245261" y="4384787"/>
            <a:ext cx="132080" cy="15240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4565986" y="4384787"/>
            <a:ext cx="132080" cy="152400"/>
          </a:xfrm>
          <a:prstGeom prst="ellipse">
            <a:avLst/>
          </a:prstGeom>
          <a:solidFill>
            <a:srgbClr val="8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2606953" y="3689622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8000"/>
                </a:solidFill>
              </a:rPr>
              <a:t>θ</a:t>
            </a:r>
            <a:r>
              <a:rPr lang="en-US" sz="1400" baseline="-25000" dirty="0" smtClean="0">
                <a:solidFill>
                  <a:srgbClr val="008000"/>
                </a:solidFill>
              </a:rPr>
              <a:t>S2G</a:t>
            </a:r>
            <a:endParaRPr lang="en-US" sz="1400" dirty="0">
              <a:solidFill>
                <a:srgbClr val="008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04269" y="3291745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8000FF"/>
                </a:solidFill>
              </a:rPr>
              <a:t>θ</a:t>
            </a:r>
            <a:r>
              <a:rPr lang="en-US" sz="1400" baseline="-25000" dirty="0" smtClean="0">
                <a:solidFill>
                  <a:srgbClr val="8000FF"/>
                </a:solidFill>
              </a:rPr>
              <a:t>F2G</a:t>
            </a:r>
            <a:endParaRPr lang="en-US" sz="1400" dirty="0">
              <a:solidFill>
                <a:srgbClr val="8000FF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455351" y="4538809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VMB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913281" y="4882593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8000"/>
                </a:solidFill>
                <a:latin typeface="Cambria"/>
                <a:cs typeface="Cambria"/>
              </a:rPr>
              <a:t>SMB</a:t>
            </a:r>
            <a:r>
              <a:rPr lang="en-US" sz="1600" baseline="-25000" dirty="0" smtClean="0">
                <a:solidFill>
                  <a:srgbClr val="008000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8000"/>
              </a:solidFill>
              <a:latin typeface="Cambria"/>
              <a:cs typeface="Cambri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383009" y="4572539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8000FF"/>
                </a:solidFill>
                <a:latin typeface="Cambria"/>
                <a:cs typeface="Cambria"/>
              </a:rPr>
              <a:t>FMB</a:t>
            </a:r>
            <a:r>
              <a:rPr lang="en-US" sz="1600" baseline="-25000" dirty="0" smtClean="0">
                <a:solidFill>
                  <a:srgbClr val="8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8000FF"/>
              </a:solidFill>
              <a:latin typeface="Cambria"/>
              <a:cs typeface="Cambri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358009" y="4567310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VMH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781417" y="4939118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8000"/>
                </a:solidFill>
                <a:latin typeface="Cambria"/>
                <a:cs typeface="Cambria"/>
              </a:rPr>
              <a:t>SMH</a:t>
            </a:r>
            <a:r>
              <a:rPr lang="en-US" sz="1600" baseline="-25000" dirty="0" smtClean="0">
                <a:solidFill>
                  <a:srgbClr val="008000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8000"/>
              </a:solidFill>
              <a:latin typeface="Cambria"/>
              <a:cs typeface="Cambri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190272" y="4613392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8000FF"/>
                </a:solidFill>
                <a:latin typeface="Cambria"/>
                <a:cs typeface="Cambria"/>
              </a:rPr>
              <a:t>FMH</a:t>
            </a:r>
            <a:r>
              <a:rPr lang="en-US" sz="1600" baseline="-25000" dirty="0" smtClean="0">
                <a:solidFill>
                  <a:srgbClr val="8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8000FF"/>
              </a:solidFill>
              <a:latin typeface="Cambria"/>
              <a:cs typeface="Cambri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172279" y="3716735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53966" y="425156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FCP</a:t>
            </a:r>
            <a:r>
              <a:rPr lang="en-US" sz="1600" baseline="-25000" dirty="0" smtClean="0">
                <a:latin typeface="Cambria"/>
                <a:cs typeface="Cambria"/>
              </a:rPr>
              <a:t>proj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394724" y="244009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33209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6207760" y="338836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49431" y="4563932"/>
            <a:ext cx="2293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F2G Angle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204622" y="338836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551680" y="274379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60155" y="3912416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00FF"/>
                </a:solidFill>
              </a:rPr>
              <a:t>θ</a:t>
            </a:r>
            <a:r>
              <a:rPr lang="en-US" sz="1400" baseline="-25000" dirty="0" smtClean="0">
                <a:solidFill>
                  <a:srgbClr val="0000FF"/>
                </a:solidFill>
              </a:rPr>
              <a:t>F2G</a:t>
            </a:r>
            <a:endParaRPr lang="en-US" sz="1400" dirty="0">
              <a:solidFill>
                <a:srgbClr val="0000FF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853966" y="2729094"/>
            <a:ext cx="7037619" cy="1861027"/>
            <a:chOff x="853966" y="2729094"/>
            <a:chExt cx="7037619" cy="1861027"/>
          </a:xfrm>
        </p:grpSpPr>
        <p:cxnSp>
          <p:nvCxnSpPr>
            <p:cNvPr id="18" name="Straight Connector 17"/>
            <p:cNvCxnSpPr>
              <a:endCxn id="26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23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221236" y="29044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/>
            <p:cNvCxnSpPr/>
            <p:nvPr/>
          </p:nvCxnSpPr>
          <p:spPr>
            <a:xfrm flipV="1">
              <a:off x="1706533" y="2861235"/>
              <a:ext cx="941295" cy="1606177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endCxn id="29" idx="6"/>
            </p:cNvCxnSpPr>
            <p:nvPr/>
          </p:nvCxnSpPr>
          <p:spPr>
            <a:xfrm>
              <a:off x="2674471" y="2842242"/>
              <a:ext cx="3669301" cy="61878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296224" y="2966840"/>
              <a:ext cx="1733909" cy="655463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endCxn id="29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172279" y="371673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53966" y="425156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r>
                <a:rPr lang="en-US" sz="1600" baseline="-25000" dirty="0" smtClean="0">
                  <a:latin typeface="Cambria"/>
                  <a:cs typeface="Cambria"/>
                </a:rPr>
                <a:t>proj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5" name="Straight Connector 44"/>
          <p:cNvCxnSpPr>
            <a:stCxn id="46" idx="6"/>
            <a:endCxn id="47" idx="2"/>
          </p:cNvCxnSpPr>
          <p:nvPr/>
        </p:nvCxnSpPr>
        <p:spPr>
          <a:xfrm>
            <a:off x="4733299" y="4460987"/>
            <a:ext cx="1476004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4601219" y="438478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6209303" y="438478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rved Down Arrow 19"/>
          <p:cNvSpPr/>
          <p:nvPr/>
        </p:nvSpPr>
        <p:spPr>
          <a:xfrm rot="16722861">
            <a:off x="4460053" y="3603948"/>
            <a:ext cx="1280851" cy="233748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4615935" y="2787390"/>
            <a:ext cx="1727837" cy="673489"/>
          </a:xfrm>
          <a:prstGeom prst="line">
            <a:avLst/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4548665" y="2725755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218275" y="338148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457200" y="5158154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 Math"/>
                <a:cs typeface="Cambria Math"/>
              </a:rPr>
              <a:t>F2G Angle – 3D angle of the first metatarsus relative to the ground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394724" y="244009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05939" y="3291745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67287" y="360237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34022" y="3913013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13241" y="2318000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51682" y="261202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358365" y="3252492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91408" y="4476347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FMB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190272" y="4462415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FMH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876072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6207760" y="338836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49431" y="4563932"/>
            <a:ext cx="2293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S2G Angle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5960782" y="353508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26560" y="291084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16" name="Curved Down Arrow 15"/>
          <p:cNvSpPr/>
          <p:nvPr/>
        </p:nvSpPr>
        <p:spPr>
          <a:xfrm rot="16722861">
            <a:off x="4573565" y="3764509"/>
            <a:ext cx="983516" cy="208188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60155" y="3912416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00FF"/>
                </a:solidFill>
              </a:rPr>
              <a:t>θ</a:t>
            </a:r>
            <a:r>
              <a:rPr lang="en-US" sz="1400" baseline="-25000" dirty="0" smtClean="0">
                <a:solidFill>
                  <a:srgbClr val="0000FF"/>
                </a:solidFill>
              </a:rPr>
              <a:t>S2G</a:t>
            </a:r>
            <a:endParaRPr lang="en-US" sz="1400" dirty="0">
              <a:solidFill>
                <a:srgbClr val="0000FF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53966" y="2729094"/>
            <a:ext cx="7037619" cy="1861027"/>
            <a:chOff x="853966" y="2729094"/>
            <a:chExt cx="7037619" cy="1861027"/>
          </a:xfrm>
        </p:grpSpPr>
        <p:cxnSp>
          <p:nvCxnSpPr>
            <p:cNvPr id="19" name="Straight Connector 18"/>
            <p:cNvCxnSpPr>
              <a:endCxn id="26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23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/>
            <p:cNvCxnSpPr/>
            <p:nvPr/>
          </p:nvCxnSpPr>
          <p:spPr>
            <a:xfrm flipV="1">
              <a:off x="1706533" y="2861235"/>
              <a:ext cx="941295" cy="1606177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endCxn id="29" idx="6"/>
            </p:cNvCxnSpPr>
            <p:nvPr/>
          </p:nvCxnSpPr>
          <p:spPr>
            <a:xfrm>
              <a:off x="2674471" y="2842242"/>
              <a:ext cx="3669301" cy="61878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endCxn id="29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172279" y="371673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53966" y="425156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r>
                <a:rPr lang="en-US" sz="1600" baseline="-25000" dirty="0" smtClean="0">
                  <a:latin typeface="Cambria"/>
                  <a:cs typeface="Cambria"/>
                </a:rPr>
                <a:t>proj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/>
          <p:cNvCxnSpPr>
            <a:stCxn id="9" idx="6"/>
          </p:cNvCxnSpPr>
          <p:nvPr/>
        </p:nvCxnSpPr>
        <p:spPr>
          <a:xfrm>
            <a:off x="4304479" y="4460987"/>
            <a:ext cx="1771201" cy="1030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172399" y="438478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960179" y="438478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>
            <a:off x="4296224" y="2966840"/>
            <a:ext cx="1733909" cy="655463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296224" y="2966840"/>
            <a:ext cx="1733909" cy="655463"/>
          </a:xfrm>
          <a:prstGeom prst="line">
            <a:avLst/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4221236" y="290440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5964093" y="3537222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457200" y="5158154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 Math"/>
                <a:cs typeface="Cambria Math"/>
              </a:rPr>
              <a:t>S2G Angle – 3D angle of the second metatarsus relative to the ground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394724" y="244009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05939" y="3291745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67287" y="360237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834022" y="3913013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13241" y="2318000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751682" y="261202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58365" y="3252492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93052" y="4132738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SMB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21681" y="4605126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SMH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6997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853966" y="2729094"/>
            <a:ext cx="7037619" cy="1861027"/>
            <a:chOff x="853966" y="2729094"/>
            <a:chExt cx="7037619" cy="1861027"/>
          </a:xfrm>
        </p:grpSpPr>
        <p:cxnSp>
          <p:nvCxnSpPr>
            <p:cNvPr id="46" name="Straight Connector 45"/>
            <p:cNvCxnSpPr>
              <a:endCxn id="52" idx="6"/>
            </p:cNvCxnSpPr>
            <p:nvPr/>
          </p:nvCxnSpPr>
          <p:spPr>
            <a:xfrm>
              <a:off x="3963399" y="3533494"/>
              <a:ext cx="1811995" cy="39360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49" idx="2"/>
            </p:cNvCxnSpPr>
            <p:nvPr/>
          </p:nvCxnSpPr>
          <p:spPr>
            <a:xfrm flipV="1">
              <a:off x="1646907" y="4467412"/>
              <a:ext cx="4951604" cy="36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3883470" y="3469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1646907" y="439491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1691312" y="38191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2597164" y="2778651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5643314" y="385090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221236" y="2904408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4542082" y="2729094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6211692" y="3384822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/>
            <p:cNvCxnSpPr/>
            <p:nvPr/>
          </p:nvCxnSpPr>
          <p:spPr>
            <a:xfrm flipV="1">
              <a:off x="1706533" y="2861235"/>
              <a:ext cx="941295" cy="1606177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endCxn id="55" idx="6"/>
            </p:cNvCxnSpPr>
            <p:nvPr/>
          </p:nvCxnSpPr>
          <p:spPr>
            <a:xfrm>
              <a:off x="2674471" y="2842242"/>
              <a:ext cx="3669301" cy="61878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296224" y="2966840"/>
              <a:ext cx="1733909" cy="655463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endCxn id="55" idx="6"/>
            </p:cNvCxnSpPr>
            <p:nvPr/>
          </p:nvCxnSpPr>
          <p:spPr>
            <a:xfrm>
              <a:off x="4615935" y="2787533"/>
              <a:ext cx="1727837" cy="673489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1172279" y="3716735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53966" y="4251567"/>
              <a:ext cx="8081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FCP</a:t>
              </a:r>
              <a:r>
                <a:rPr lang="en-US" sz="1600" baseline="-25000" dirty="0" smtClean="0">
                  <a:latin typeface="Cambria"/>
                  <a:cs typeface="Cambria"/>
                </a:rPr>
                <a:t>proj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695470" y="4251567"/>
              <a:ext cx="1196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Ground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5960782" y="3535083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3901440" y="4454712"/>
            <a:ext cx="1899920" cy="2032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3901440" y="437163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69280" y="438478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07760" y="338836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49431" y="4563932"/>
            <a:ext cx="2293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V2G Angle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Sagittal Planar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16" name="Curved Down Arrow 15"/>
          <p:cNvSpPr/>
          <p:nvPr/>
        </p:nvSpPr>
        <p:spPr>
          <a:xfrm rot="16722861">
            <a:off x="4741829" y="4007332"/>
            <a:ext cx="547169" cy="174085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0155" y="3912416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00FF"/>
                </a:solidFill>
              </a:rPr>
              <a:t>θ</a:t>
            </a:r>
            <a:r>
              <a:rPr lang="en-US" sz="1400" baseline="-25000" dirty="0" smtClean="0">
                <a:solidFill>
                  <a:srgbClr val="0000FF"/>
                </a:solidFill>
              </a:rPr>
              <a:t>V2G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>
            <a:off x="3963399" y="3533494"/>
            <a:ext cx="1811995" cy="393609"/>
          </a:xfrm>
          <a:prstGeom prst="line">
            <a:avLst/>
          </a:prstGeom>
          <a:ln>
            <a:solidFill>
              <a:srgbClr val="0000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648960" y="384167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1440" y="347292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457200" y="5158154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 Math"/>
                <a:cs typeface="Cambria Math"/>
              </a:rPr>
              <a:t>V2G Angle – 3D angle of the fifth metatarsus relative to the ground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94724" y="2440097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05939" y="3291745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67287" y="360237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34022" y="3913013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13241" y="2318000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751682" y="2612029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SMB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358365" y="3252492"/>
            <a:ext cx="808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101687" y="4154472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VMB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358009" y="4567310"/>
            <a:ext cx="996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ambria"/>
                <a:cs typeface="Cambria"/>
              </a:rPr>
              <a:t>VMH</a:t>
            </a:r>
            <a:r>
              <a:rPr lang="en-US" sz="1600" baseline="-25000" dirty="0" smtClean="0">
                <a:solidFill>
                  <a:srgbClr val="0000FF"/>
                </a:solidFill>
                <a:latin typeface="Cambria"/>
                <a:cs typeface="Cambria"/>
              </a:rPr>
              <a:t>proj</a:t>
            </a:r>
            <a:endParaRPr lang="en-US" sz="1600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711454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Transverse Planar Angles</a:t>
            </a:r>
            <a:endParaRPr lang="en-US" dirty="0">
              <a:latin typeface="Cambria Math"/>
              <a:cs typeface="Cambria Math"/>
            </a:endParaRPr>
          </a:p>
        </p:txBody>
      </p:sp>
      <p:pic>
        <p:nvPicPr>
          <p:cNvPr id="11" name="Content Placeholder 10" descr="OriginalTransversePlanarAngles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422" r="-42422"/>
          <a:stretch>
            <a:fillRect/>
          </a:stretch>
        </p:blipFill>
        <p:spPr/>
      </p:pic>
      <p:grpSp>
        <p:nvGrpSpPr>
          <p:cNvPr id="4" name="Group 3"/>
          <p:cNvGrpSpPr/>
          <p:nvPr/>
        </p:nvGrpSpPr>
        <p:grpSpPr>
          <a:xfrm>
            <a:off x="2840635" y="3087754"/>
            <a:ext cx="3394257" cy="2922564"/>
            <a:chOff x="2840635" y="3087754"/>
            <a:chExt cx="3394257" cy="2922564"/>
          </a:xfrm>
        </p:grpSpPr>
        <p:sp>
          <p:nvSpPr>
            <p:cNvPr id="7" name="Oval 6"/>
            <p:cNvSpPr/>
            <p:nvPr/>
          </p:nvSpPr>
          <p:spPr>
            <a:xfrm>
              <a:off x="3896360" y="4780280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4337124" y="3434379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393004" y="5044440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40635" y="3320979"/>
              <a:ext cx="67656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5272932" y="5794854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533745" y="4110136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962098" y="5089108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121671" y="3150874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75740" y="3087754"/>
              <a:ext cx="67656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Cambria"/>
                  <a:cs typeface="Cambria"/>
                </a:rPr>
                <a:t>SMH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58329" y="3963539"/>
              <a:ext cx="67656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80481" y="5031275"/>
              <a:ext cx="67656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Cambria"/>
                  <a:cs typeface="Cambria"/>
                </a:rPr>
                <a:t>SMB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252163" y="5608394"/>
              <a:ext cx="6765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220456" y="4797668"/>
              <a:ext cx="526005" cy="29144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69898" y="4691967"/>
              <a:ext cx="67656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60204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Transverse Planar Angles</a:t>
            </a:r>
            <a:endParaRPr lang="en-US" dirty="0">
              <a:latin typeface="Cambria Math"/>
              <a:cs typeface="Cambria Math"/>
            </a:endParaRPr>
          </a:p>
        </p:txBody>
      </p:sp>
      <p:pic>
        <p:nvPicPr>
          <p:cNvPr id="11" name="Content Placeholder 10" descr="OriginalTransversePlanarAngles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422" r="-42422"/>
          <a:stretch>
            <a:fillRect/>
          </a:stretch>
        </p:blipFill>
        <p:spPr/>
      </p:pic>
      <p:cxnSp>
        <p:nvCxnSpPr>
          <p:cNvPr id="5" name="Straight Connector 4"/>
          <p:cNvCxnSpPr/>
          <p:nvPr/>
        </p:nvCxnSpPr>
        <p:spPr>
          <a:xfrm>
            <a:off x="3691964" y="3510579"/>
            <a:ext cx="260276" cy="1345901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3625924" y="343437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896360" y="478028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32453" y="4187310"/>
            <a:ext cx="2293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00"/>
                </a:solidFill>
                <a:latin typeface="Cambria Math"/>
                <a:cs typeface="Cambria Math"/>
              </a:rPr>
              <a:t>S2F Angle</a:t>
            </a:r>
            <a:endParaRPr lang="en-US" dirty="0">
              <a:solidFill>
                <a:srgbClr val="008000"/>
              </a:solidFill>
              <a:latin typeface="Cambria Math"/>
              <a:cs typeface="Cambria Math"/>
            </a:endParaRPr>
          </a:p>
        </p:txBody>
      </p:sp>
      <p:cxnSp>
        <p:nvCxnSpPr>
          <p:cNvPr id="12" name="Straight Connector 11"/>
          <p:cNvCxnSpPr>
            <a:endCxn id="14" idx="0"/>
          </p:cNvCxnSpPr>
          <p:nvPr/>
        </p:nvCxnSpPr>
        <p:spPr>
          <a:xfrm>
            <a:off x="4403164" y="3510579"/>
            <a:ext cx="55880" cy="1533861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337124" y="343437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93004" y="504444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rved Down Arrow 17"/>
          <p:cNvSpPr/>
          <p:nvPr/>
        </p:nvSpPr>
        <p:spPr>
          <a:xfrm rot="20954618" flipH="1">
            <a:off x="3909766" y="4359276"/>
            <a:ext cx="474345" cy="165100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6467" y="3888166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8000"/>
                </a:solidFill>
              </a:rPr>
              <a:t>θ</a:t>
            </a:r>
            <a:r>
              <a:rPr lang="en-US" sz="1400" baseline="-25000" dirty="0" smtClean="0">
                <a:solidFill>
                  <a:srgbClr val="008000"/>
                </a:solidFill>
              </a:rPr>
              <a:t>S2F</a:t>
            </a:r>
            <a:endParaRPr lang="en-US" sz="1400" dirty="0">
              <a:solidFill>
                <a:srgbClr val="008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20456" y="3150874"/>
            <a:ext cx="2744195" cy="2859444"/>
            <a:chOff x="3220456" y="3150874"/>
            <a:chExt cx="2744195" cy="2859444"/>
          </a:xfrm>
        </p:grpSpPr>
        <p:sp>
          <p:nvSpPr>
            <p:cNvPr id="17" name="Oval 16"/>
            <p:cNvSpPr/>
            <p:nvPr/>
          </p:nvSpPr>
          <p:spPr>
            <a:xfrm>
              <a:off x="3896360" y="4780280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4337124" y="3434379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393004" y="5044440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272932" y="5794854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533745" y="4110136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962098" y="5089108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121671" y="3150874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220456" y="4797668"/>
              <a:ext cx="526005" cy="29144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57200" y="1770897"/>
            <a:ext cx="20441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 Math"/>
                <a:cs typeface="Cambria Math"/>
              </a:rPr>
              <a:t>S2F Angle – </a:t>
            </a:r>
          </a:p>
          <a:p>
            <a:r>
              <a:rPr lang="en-US" sz="1600" dirty="0" smtClean="0">
                <a:latin typeface="Cambria Math"/>
                <a:cs typeface="Cambria Math"/>
              </a:rPr>
              <a:t>Angle between the first and second metatarsus projected on to the transverse plane of the Met segment</a:t>
            </a:r>
            <a:endParaRPr lang="en-US" sz="1600" dirty="0">
              <a:latin typeface="Cambria Math"/>
              <a:cs typeface="Cambria Math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0635" y="3320979"/>
            <a:ext cx="67656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75740" y="3087754"/>
            <a:ext cx="6765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SMH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58329" y="3963539"/>
            <a:ext cx="6765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80481" y="5031275"/>
            <a:ext cx="6765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SMB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52163" y="5608394"/>
            <a:ext cx="676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69898" y="4691967"/>
            <a:ext cx="67656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846510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 Math"/>
                <a:cs typeface="Cambria Math"/>
              </a:rPr>
              <a:t>Transverse Planar Angles</a:t>
            </a:r>
          </a:p>
        </p:txBody>
      </p:sp>
      <p:pic>
        <p:nvPicPr>
          <p:cNvPr id="11" name="Content Placeholder 10" descr="OriginalTransversePlanarAngles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422" r="-42422"/>
          <a:stretch>
            <a:fillRect/>
          </a:stretch>
        </p:blipFill>
        <p:spPr/>
      </p:pic>
      <p:cxnSp>
        <p:nvCxnSpPr>
          <p:cNvPr id="5" name="Straight Connector 4"/>
          <p:cNvCxnSpPr>
            <a:endCxn id="7" idx="0"/>
          </p:cNvCxnSpPr>
          <p:nvPr/>
        </p:nvCxnSpPr>
        <p:spPr>
          <a:xfrm flipH="1">
            <a:off x="5167853" y="4183529"/>
            <a:ext cx="281791" cy="1485451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5383604" y="410732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1813" y="566898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15173" y="4187310"/>
            <a:ext cx="2293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00"/>
                </a:solidFill>
                <a:latin typeface="Cambria Math"/>
                <a:cs typeface="Cambria Math"/>
              </a:rPr>
              <a:t>S2V Angle</a:t>
            </a:r>
            <a:endParaRPr lang="en-US" dirty="0">
              <a:solidFill>
                <a:srgbClr val="008000"/>
              </a:solidFill>
              <a:latin typeface="Cambria Math"/>
              <a:cs typeface="Cambria Math"/>
            </a:endParaRPr>
          </a:p>
        </p:txBody>
      </p:sp>
      <p:cxnSp>
        <p:nvCxnSpPr>
          <p:cNvPr id="12" name="Straight Connector 11"/>
          <p:cNvCxnSpPr>
            <a:endCxn id="14" idx="0"/>
          </p:cNvCxnSpPr>
          <p:nvPr/>
        </p:nvCxnSpPr>
        <p:spPr>
          <a:xfrm>
            <a:off x="4403164" y="3510579"/>
            <a:ext cx="55880" cy="1533861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337124" y="343437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93004" y="5044440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rved Down Arrow 17"/>
          <p:cNvSpPr/>
          <p:nvPr/>
        </p:nvSpPr>
        <p:spPr>
          <a:xfrm rot="1048521">
            <a:off x="4638454" y="4388868"/>
            <a:ext cx="476485" cy="165100"/>
          </a:xfrm>
          <a:prstGeom prst="curvedDownArrow">
            <a:avLst>
              <a:gd name="adj1" fmla="val 33529"/>
              <a:gd name="adj2" fmla="val 101863"/>
              <a:gd name="adj3" fmla="val 41673"/>
            </a:avLst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2504" y="4002644"/>
            <a:ext cx="59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8000"/>
                </a:solidFill>
              </a:rPr>
              <a:t>θ</a:t>
            </a:r>
            <a:r>
              <a:rPr lang="en-US" sz="1400" baseline="-25000" dirty="0" smtClean="0">
                <a:solidFill>
                  <a:srgbClr val="008000"/>
                </a:solidFill>
              </a:rPr>
              <a:t>S2F</a:t>
            </a:r>
            <a:endParaRPr lang="en-US" sz="1400" dirty="0">
              <a:solidFill>
                <a:srgbClr val="00800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220456" y="3150874"/>
            <a:ext cx="2744195" cy="2859444"/>
            <a:chOff x="3220456" y="3150874"/>
            <a:chExt cx="2744195" cy="2859444"/>
          </a:xfrm>
        </p:grpSpPr>
        <p:sp>
          <p:nvSpPr>
            <p:cNvPr id="17" name="Oval 16"/>
            <p:cNvSpPr/>
            <p:nvPr/>
          </p:nvSpPr>
          <p:spPr>
            <a:xfrm>
              <a:off x="3896360" y="4780280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4337124" y="3434379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393004" y="5044440"/>
              <a:ext cx="13208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272932" y="5794854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533745" y="4110136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62098" y="5089108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121671" y="3150874"/>
              <a:ext cx="430906" cy="2154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220456" y="4797668"/>
              <a:ext cx="526005" cy="29144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642662" y="1770897"/>
            <a:ext cx="20441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 Math"/>
                <a:cs typeface="Cambria Math"/>
              </a:rPr>
              <a:t>S2V Angle – </a:t>
            </a:r>
          </a:p>
          <a:p>
            <a:pPr algn="r"/>
            <a:r>
              <a:rPr lang="en-US" sz="1600" dirty="0" smtClean="0">
                <a:latin typeface="Cambria Math"/>
                <a:cs typeface="Cambria Math"/>
              </a:rPr>
              <a:t>Angle between the fifth and second metatarsus projected on to the transverse plane of the Met segment</a:t>
            </a:r>
            <a:endParaRPr lang="en-US" sz="1600" dirty="0">
              <a:latin typeface="Cambria Math"/>
              <a:cs typeface="Cambria Math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40635" y="3320979"/>
            <a:ext cx="67656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75740" y="3087754"/>
            <a:ext cx="6765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SMH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58329" y="3963539"/>
            <a:ext cx="6765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80481" y="5031275"/>
            <a:ext cx="6765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SMB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52163" y="5608394"/>
            <a:ext cx="676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69898" y="4691967"/>
            <a:ext cx="67656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433907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IOR Foot Analysis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b="1" dirty="0" smtClean="0">
                <a:latin typeface="Cambria Math"/>
                <a:cs typeface="Cambria Math"/>
              </a:rPr>
              <a:t>Joint Angles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Foot relative to Shank (</a:t>
            </a:r>
            <a:r>
              <a:rPr lang="en-US" sz="1700" b="1" dirty="0" err="1" smtClean="0">
                <a:latin typeface="Cambria Math"/>
                <a:cs typeface="Cambria Math"/>
              </a:rPr>
              <a:t>Sha_Foo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Calcaneus relative to Shank (</a:t>
            </a:r>
            <a:r>
              <a:rPr lang="en-US" sz="1700" b="1" dirty="0" err="1" smtClean="0">
                <a:latin typeface="Cambria Math"/>
                <a:cs typeface="Cambria Math"/>
              </a:rPr>
              <a:t>Sha_Cal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2"/>
            <a:r>
              <a:rPr lang="en-US" sz="1700" dirty="0" err="1" smtClean="0">
                <a:latin typeface="Cambria Math"/>
                <a:cs typeface="Cambria Math"/>
              </a:rPr>
              <a:t>Sha</a:t>
            </a:r>
            <a:r>
              <a:rPr lang="en-US" sz="1700" dirty="0" smtClean="0">
                <a:latin typeface="Cambria Math"/>
                <a:cs typeface="Cambria Math"/>
              </a:rPr>
              <a:t>-Cal Eve/</a:t>
            </a:r>
            <a:r>
              <a:rPr lang="en-US" sz="1700" dirty="0" err="1" smtClean="0">
                <a:latin typeface="Cambria Math"/>
                <a:cs typeface="Cambria Math"/>
              </a:rPr>
              <a:t>Inv</a:t>
            </a:r>
            <a:r>
              <a:rPr lang="en-US" sz="1700" dirty="0" smtClean="0">
                <a:latin typeface="Cambria Math"/>
                <a:cs typeface="Cambria Math"/>
              </a:rPr>
              <a:t> Offset – Planar Angle*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Mid-foot relative to Calcaneus (</a:t>
            </a:r>
            <a:r>
              <a:rPr lang="en-US" sz="1700" b="1" dirty="0" err="1" smtClean="0">
                <a:latin typeface="Cambria Math"/>
                <a:cs typeface="Cambria Math"/>
              </a:rPr>
              <a:t>Cal_Mid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Metatarsus relative to Mid-foot (</a:t>
            </a:r>
            <a:r>
              <a:rPr lang="en-US" sz="1700" b="1" dirty="0" err="1" smtClean="0">
                <a:latin typeface="Cambria Math"/>
                <a:cs typeface="Cambria Math"/>
              </a:rPr>
              <a:t>Mid_Met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1"/>
            <a:r>
              <a:rPr lang="en-US" sz="1700" dirty="0">
                <a:latin typeface="Cambria Math"/>
                <a:cs typeface="Cambria Math"/>
              </a:rPr>
              <a:t>Metatarsus relative </a:t>
            </a:r>
            <a:r>
              <a:rPr lang="en-US" sz="1700" dirty="0" smtClean="0">
                <a:latin typeface="Cambria Math"/>
                <a:cs typeface="Cambria Math"/>
              </a:rPr>
              <a:t>to </a:t>
            </a:r>
            <a:r>
              <a:rPr lang="en-US" sz="1700" dirty="0">
                <a:latin typeface="Cambria Math"/>
                <a:cs typeface="Cambria Math"/>
              </a:rPr>
              <a:t>Calcaneus </a:t>
            </a:r>
            <a:r>
              <a:rPr lang="en-US" sz="1700" dirty="0" smtClean="0">
                <a:latin typeface="Cambria Math"/>
                <a:cs typeface="Cambria Math"/>
              </a:rPr>
              <a:t>(</a:t>
            </a:r>
            <a:r>
              <a:rPr lang="en-US" sz="1700" b="1" dirty="0" err="1" smtClean="0">
                <a:latin typeface="Cambria Math"/>
                <a:cs typeface="Cambria Math"/>
              </a:rPr>
              <a:t>Cal_Met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Hallux relative to the Metatarsus*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Sagittal motion (</a:t>
            </a:r>
            <a:r>
              <a:rPr lang="en-US" sz="1700" b="1" dirty="0" smtClean="0">
                <a:latin typeface="Cambria Math"/>
                <a:cs typeface="Cambria Math"/>
              </a:rPr>
              <a:t>F2Ps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Transverse motion (</a:t>
            </a:r>
            <a:r>
              <a:rPr lang="en-US" sz="1700" b="1" dirty="0" smtClean="0">
                <a:latin typeface="Cambria Math"/>
                <a:cs typeface="Cambria Math"/>
              </a:rPr>
              <a:t>F2Pt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6426894"/>
            <a:ext cx="822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Cambria Math"/>
                <a:cs typeface="Cambria Math"/>
              </a:rPr>
              <a:t>* </a:t>
            </a:r>
            <a:r>
              <a:rPr lang="en-US" sz="1100" dirty="0" err="1" smtClean="0">
                <a:latin typeface="Cambria Math"/>
                <a:cs typeface="Cambria Math"/>
              </a:rPr>
              <a:t>Portinaro</a:t>
            </a:r>
            <a:r>
              <a:rPr lang="en-US" sz="1100" dirty="0" smtClean="0">
                <a:latin typeface="Cambria Math"/>
                <a:cs typeface="Cambria Math"/>
              </a:rPr>
              <a:t> et al. Journal of Foot and Ankle Research 2014, &amp;:57</a:t>
            </a:r>
            <a:endParaRPr lang="en-US" sz="1100" dirty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1224820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IOR Foot Analysis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700" b="1" dirty="0" smtClean="0">
                <a:latin typeface="Cambria Math"/>
                <a:cs typeface="Cambria Math"/>
              </a:rPr>
              <a:t>Planar Angles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Inversion/Eversion of the Calcaneus relative to the Shank (</a:t>
            </a:r>
            <a:r>
              <a:rPr lang="en-US" sz="1700" b="1" dirty="0" smtClean="0">
                <a:latin typeface="Cambria Math"/>
                <a:cs typeface="Cambria Math"/>
              </a:rPr>
              <a:t>Cal2Sha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Transverse</a:t>
            </a:r>
          </a:p>
          <a:p>
            <a:pPr lvl="2"/>
            <a:r>
              <a:rPr lang="en-US" sz="1700" dirty="0">
                <a:latin typeface="Cambria Math"/>
                <a:cs typeface="Cambria Math"/>
              </a:rPr>
              <a:t>Angle between the </a:t>
            </a:r>
            <a:r>
              <a:rPr lang="en-US" sz="1700" dirty="0" smtClean="0">
                <a:latin typeface="Cambria Math"/>
                <a:cs typeface="Cambria Math"/>
              </a:rPr>
              <a:t>first metatarsus relative to second (</a:t>
            </a:r>
            <a:r>
              <a:rPr lang="en-US" sz="1700" b="1" dirty="0" smtClean="0">
                <a:latin typeface="Cambria Math"/>
                <a:cs typeface="Cambria Math"/>
              </a:rPr>
              <a:t>S2F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Angle between the fifth metatarsus relative the second (</a:t>
            </a:r>
            <a:r>
              <a:rPr lang="en-US" sz="1700" b="1" dirty="0" smtClean="0">
                <a:latin typeface="Cambria Math"/>
                <a:cs typeface="Cambria Math"/>
              </a:rPr>
              <a:t>S2V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  <a:endParaRPr lang="en-US" sz="1700" dirty="0">
              <a:latin typeface="Cambria Math"/>
              <a:cs typeface="Cambria Math"/>
            </a:endParaRPr>
          </a:p>
          <a:p>
            <a:pPr lvl="1"/>
            <a:r>
              <a:rPr lang="en-US" sz="1700" dirty="0" smtClean="0">
                <a:latin typeface="Cambria Math"/>
                <a:cs typeface="Cambria Math"/>
              </a:rPr>
              <a:t>Sagittal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Angle between first metatarsus and ground (</a:t>
            </a:r>
            <a:r>
              <a:rPr lang="en-US" sz="1700" b="1" dirty="0" smtClean="0">
                <a:latin typeface="Cambria Math"/>
                <a:cs typeface="Cambria Math"/>
              </a:rPr>
              <a:t>F2G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Angle between second metatarsus and ground (</a:t>
            </a:r>
            <a:r>
              <a:rPr lang="en-US" sz="1700" b="1" dirty="0" smtClean="0">
                <a:latin typeface="Cambria Math"/>
                <a:cs typeface="Cambria Math"/>
              </a:rPr>
              <a:t>S2G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Angle between fifth metatarsus and ground (</a:t>
            </a:r>
            <a:r>
              <a:rPr lang="en-US" sz="1700" b="1" dirty="0" smtClean="0">
                <a:latin typeface="Cambria Math"/>
                <a:cs typeface="Cambria Math"/>
              </a:rPr>
              <a:t>V2G</a:t>
            </a:r>
            <a:r>
              <a:rPr lang="en-US" sz="1700" dirty="0" smtClean="0">
                <a:latin typeface="Cambria Math"/>
                <a:cs typeface="Cambria Math"/>
              </a:rPr>
              <a:t>)</a:t>
            </a:r>
          </a:p>
          <a:p>
            <a:pPr lvl="2"/>
            <a:r>
              <a:rPr lang="en-US" sz="1700" dirty="0" smtClean="0">
                <a:latin typeface="Cambria Math"/>
                <a:cs typeface="Cambria Math"/>
              </a:rPr>
              <a:t>Medial longitudinal arch/Navicular drop (</a:t>
            </a:r>
            <a:r>
              <a:rPr lang="en-US" sz="1700" b="1" dirty="0" smtClean="0">
                <a:latin typeface="Cambria Math"/>
                <a:cs typeface="Cambria Math"/>
              </a:rPr>
              <a:t>MLA</a:t>
            </a:r>
            <a:r>
              <a:rPr lang="en-US" sz="1700" dirty="0" smtClean="0">
                <a:latin typeface="Cambria Math"/>
                <a:cs typeface="Cambria Math"/>
              </a:rPr>
              <a:t>)*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6426894"/>
            <a:ext cx="822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Cambria Math"/>
                <a:cs typeface="Cambria Math"/>
              </a:rPr>
              <a:t>* </a:t>
            </a:r>
            <a:r>
              <a:rPr lang="en-US" sz="1100" dirty="0" err="1" smtClean="0">
                <a:latin typeface="Cambria Math"/>
                <a:cs typeface="Cambria Math"/>
              </a:rPr>
              <a:t>Portinaro</a:t>
            </a:r>
            <a:r>
              <a:rPr lang="en-US" sz="1100" dirty="0" smtClean="0">
                <a:latin typeface="Cambria Math"/>
                <a:cs typeface="Cambria Math"/>
              </a:rPr>
              <a:t> et al. Journal of Foot and Ankle Research 2014, &amp;:57</a:t>
            </a:r>
            <a:endParaRPr lang="en-US" sz="1100" dirty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2638027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Target Labels</a:t>
            </a:r>
            <a:endParaRPr lang="en-US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sp>
        <p:nvSpPr>
          <p:cNvPr id="6" name="TextBox 5"/>
          <p:cNvSpPr txBox="1"/>
          <p:nvPr/>
        </p:nvSpPr>
        <p:spPr>
          <a:xfrm>
            <a:off x="3216790" y="2002640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PD6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5351" y="2583698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FM1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50035" y="3006139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FM5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5519" y="37196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SMB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09997" y="352615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16652" y="4135655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67529" y="4218247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FNT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81104" y="499009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8108" y="499009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FPT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328248" y="24572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FM2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3746" y="586193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47823" y="1600200"/>
            <a:ext cx="24642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Serge Van </a:t>
            </a:r>
            <a:r>
              <a:rPr lang="en-US" sz="1600" dirty="0" err="1" smtClean="0">
                <a:latin typeface="Cambria Math"/>
                <a:cs typeface="Cambria Math"/>
              </a:rPr>
              <a:t>Sint</a:t>
            </a:r>
            <a:r>
              <a:rPr lang="en-US" sz="1600" dirty="0" smtClean="0">
                <a:latin typeface="Cambria Math"/>
                <a:cs typeface="Cambria Math"/>
              </a:rPr>
              <a:t> Jan</a:t>
            </a:r>
          </a:p>
          <a:p>
            <a:endParaRPr lang="en-US" sz="1600" dirty="0">
              <a:latin typeface="Cambria Math"/>
              <a:cs typeface="Cambria Math"/>
            </a:endParaRPr>
          </a:p>
          <a:p>
            <a:endParaRPr lang="en-US" sz="1400" dirty="0" smtClean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1516132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Target Labels</a:t>
            </a:r>
            <a:endParaRPr lang="en-US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sp>
        <p:nvSpPr>
          <p:cNvPr id="6" name="TextBox 5"/>
          <p:cNvSpPr txBox="1"/>
          <p:nvPr/>
        </p:nvSpPr>
        <p:spPr>
          <a:xfrm>
            <a:off x="3216790" y="2002640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PM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5351" y="2583698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50035" y="3006139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5519" y="37196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SMB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09997" y="352615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16652" y="4135655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67529" y="4218247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FNT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81104" y="499009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8108" y="499009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PT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328248" y="24572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SMH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3746" y="586193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47823" y="1600200"/>
            <a:ext cx="24642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err="1" smtClean="0">
                <a:latin typeface="Cambria Math"/>
                <a:cs typeface="Cambria Math"/>
              </a:rPr>
              <a:t>Leardini</a:t>
            </a:r>
            <a:endParaRPr lang="en-US" sz="1600" dirty="0" smtClean="0">
              <a:latin typeface="Cambria Math"/>
              <a:cs typeface="Cambria Math"/>
            </a:endParaRPr>
          </a:p>
          <a:p>
            <a:endParaRPr lang="en-US" sz="1600" dirty="0">
              <a:latin typeface="Cambria Math"/>
              <a:cs typeface="Cambria Math"/>
            </a:endParaRPr>
          </a:p>
          <a:p>
            <a:endParaRPr lang="en-US" sz="1400" dirty="0" smtClean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141535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4" descr="ShaCal_Fro_Planar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137" r="-134137"/>
          <a:stretch>
            <a:fillRect/>
          </a:stretch>
        </p:blipFill>
        <p:spPr>
          <a:xfrm>
            <a:off x="457200" y="1600200"/>
            <a:ext cx="8229600" cy="4525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Target Labels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19897" y="4454770"/>
            <a:ext cx="110972" cy="24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464411" y="1995731"/>
            <a:ext cx="166458" cy="244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709381" y="48046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95099" y="5254894"/>
            <a:ext cx="1462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FCD</a:t>
            </a:r>
            <a:r>
              <a:rPr lang="en-US" sz="1400" baseline="-25000" dirty="0" smtClean="0">
                <a:latin typeface="Cambria"/>
                <a:cs typeface="Cambria"/>
              </a:rPr>
              <a:t>Track</a:t>
            </a:r>
            <a:endParaRPr lang="en-US" sz="1600" baseline="-25000" dirty="0">
              <a:latin typeface="Cambria"/>
              <a:cs typeface="Cambri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491054" y="491198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533872" y="539250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47823" y="1600200"/>
            <a:ext cx="24642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>
              <a:latin typeface="Cambria Math"/>
              <a:cs typeface="Cambria Math"/>
            </a:endParaRPr>
          </a:p>
          <a:p>
            <a:r>
              <a:rPr lang="en-US" sz="1600" dirty="0" smtClean="0">
                <a:latin typeface="Cambria Math"/>
                <a:cs typeface="Cambria Math"/>
              </a:rPr>
              <a:t>The FCD target is removed during the dynamic trial and is tracked virtually using the calcaneus segment</a:t>
            </a:r>
          </a:p>
          <a:p>
            <a:endParaRPr lang="en-US" sz="1600" dirty="0">
              <a:latin typeface="Cambria Math"/>
              <a:cs typeface="Cambria Math"/>
            </a:endParaRPr>
          </a:p>
          <a:p>
            <a:endParaRPr lang="en-US" sz="1400" dirty="0" smtClean="0"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2600724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sp>
        <p:nvSpPr>
          <p:cNvPr id="18" name="TextBox 17"/>
          <p:cNvSpPr txBox="1"/>
          <p:nvPr/>
        </p:nvSpPr>
        <p:spPr>
          <a:xfrm>
            <a:off x="3216790" y="2002640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PM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5351" y="2583698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50035" y="3006139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VMH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5519" y="37196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SMB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09997" y="352615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16652" y="4135655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VMB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7529" y="4218247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FNT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81104" y="499009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8108" y="4990091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PT</a:t>
            </a:r>
            <a:endParaRPr lang="en-US" sz="1600" dirty="0">
              <a:latin typeface="Cambria"/>
              <a:cs typeface="Cambri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4328248" y="245724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SMH</a:t>
            </a:r>
            <a:endParaRPr lang="en-US" sz="1400" dirty="0">
              <a:latin typeface="Cambria"/>
              <a:cs typeface="Cambri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13746" y="5861934"/>
            <a:ext cx="647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mbria"/>
                <a:cs typeface="Cambria"/>
              </a:rPr>
              <a:t>FCP</a:t>
            </a:r>
            <a:endParaRPr lang="en-US" sz="16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592849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iginalSegmentCS_blank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90" r="-62890"/>
          <a:stretch>
            <a:fillRect/>
          </a:stretch>
        </p:blipFill>
        <p:spPr>
          <a:xfrm>
            <a:off x="447823" y="1600200"/>
            <a:ext cx="8229600" cy="4525963"/>
          </a:xfrm>
        </p:spPr>
      </p:pic>
      <p:sp>
        <p:nvSpPr>
          <p:cNvPr id="5" name="Rectangle 4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272917" y="26384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014242" y="307316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340949" y="370474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483995" y="5242653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80"/>
                </a:solidFill>
              </a:rPr>
              <a:t>Calcaneus</a:t>
            </a:r>
            <a:endParaRPr lang="en-US" dirty="0">
              <a:solidFill>
                <a:srgbClr val="00808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83995" y="3165092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8000FF"/>
                </a:solidFill>
              </a:rPr>
              <a:t>Metatarsus</a:t>
            </a:r>
            <a:endParaRPr lang="en-US" dirty="0">
              <a:solidFill>
                <a:srgbClr val="8000FF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4317445" y="5069261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869195" y="50902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11236" y="5048269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4404475" y="570953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43316" y="4176307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64734" y="4265878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5483995" y="4048946"/>
            <a:ext cx="151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Mid-foot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3780186" y="431353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739629" y="2634126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61397" y="2090653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483995" y="2538620"/>
            <a:ext cx="151131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66FF"/>
                </a:solidFill>
              </a:rPr>
              <a:t>Hallux</a:t>
            </a:r>
            <a:endParaRPr lang="en-US" dirty="0">
              <a:solidFill>
                <a:srgbClr val="6666FF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811383" y="2166853"/>
            <a:ext cx="1313415" cy="3695081"/>
            <a:chOff x="3811383" y="2166853"/>
            <a:chExt cx="1313415" cy="3695081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3816232" y="2686813"/>
              <a:ext cx="1308566" cy="429795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340949" y="3780946"/>
              <a:ext cx="582149" cy="47156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3841469" y="3793645"/>
              <a:ext cx="583612" cy="57778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3846226" y="4257264"/>
              <a:ext cx="1081629" cy="13247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811383" y="2699609"/>
              <a:ext cx="586966" cy="1157537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4453686" y="3222838"/>
              <a:ext cx="583612" cy="524421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42" idx="5"/>
              <a:endCxn id="44" idx="4"/>
            </p:cNvCxnSpPr>
            <p:nvPr/>
          </p:nvCxnSpPr>
          <p:spPr>
            <a:xfrm>
              <a:off x="3981932" y="5220335"/>
              <a:ext cx="488583" cy="64159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endCxn id="44" idx="4"/>
            </p:cNvCxnSpPr>
            <p:nvPr/>
          </p:nvCxnSpPr>
          <p:spPr>
            <a:xfrm flipH="1">
              <a:off x="4470515" y="5124469"/>
              <a:ext cx="327282" cy="737465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endCxn id="43" idx="6"/>
            </p:cNvCxnSpPr>
            <p:nvPr/>
          </p:nvCxnSpPr>
          <p:spPr>
            <a:xfrm flipV="1">
              <a:off x="3918625" y="5124469"/>
              <a:ext cx="924691" cy="17536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827437" y="2166853"/>
              <a:ext cx="0" cy="556433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50994" y="2193925"/>
              <a:ext cx="1195829" cy="898924"/>
            </a:xfrm>
            <a:prstGeom prst="line">
              <a:avLst/>
            </a:prstGeom>
            <a:ln w="19050" cmpd="sng">
              <a:solidFill>
                <a:srgbClr val="00000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Oval 53"/>
          <p:cNvSpPr/>
          <p:nvPr/>
        </p:nvSpPr>
        <p:spPr>
          <a:xfrm>
            <a:off x="3943500" y="3561604"/>
            <a:ext cx="13208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>Joint Angles</a:t>
            </a:r>
            <a:endParaRPr lang="en-US" dirty="0">
              <a:latin typeface="Cambria Math"/>
              <a:cs typeface="Cambria Math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12182" y="2552726"/>
            <a:ext cx="332631" cy="14975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145351" y="2002640"/>
            <a:ext cx="2651788" cy="4167071"/>
            <a:chOff x="3145351" y="2002640"/>
            <a:chExt cx="2651788" cy="4167071"/>
          </a:xfrm>
        </p:grpSpPr>
        <p:sp>
          <p:nvSpPr>
            <p:cNvPr id="55" name="TextBox 54"/>
            <p:cNvSpPr txBox="1"/>
            <p:nvPr/>
          </p:nvSpPr>
          <p:spPr>
            <a:xfrm>
              <a:off x="4214801" y="481546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IM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36812" y="425124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ID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16790" y="2002640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PM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145351" y="2583698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150035" y="3006139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VMH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15519" y="37196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SMB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309997" y="352615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016652" y="4135655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VMB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67529" y="4218247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FNT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381104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878108" y="4990091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PT</a:t>
              </a:r>
              <a:endParaRPr lang="en-US" sz="1600" dirty="0">
                <a:latin typeface="Cambria"/>
                <a:cs typeface="Cambri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328248" y="245724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SMH</a:t>
              </a:r>
              <a:endParaRPr lang="en-US" sz="1400" dirty="0">
                <a:latin typeface="Cambria"/>
                <a:cs typeface="Cambria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713746" y="5861934"/>
              <a:ext cx="647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Cambria"/>
                  <a:cs typeface="Cambria"/>
                </a:rPr>
                <a:t>FCP</a:t>
              </a:r>
              <a:endParaRPr lang="en-US" sz="1600" dirty="0">
                <a:latin typeface="Cambri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3291178"/>
      </p:ext>
    </p:extLst>
  </p:cSld>
  <p:clrMapOvr>
    <a:masterClrMapping/>
  </p:clrMapOvr>
</p:sld>
</file>

<file path=ppt/theme/theme1.xml><?xml version="1.0" encoding="utf-8"?>
<a:theme xmlns:a="http://schemas.openxmlformats.org/drawingml/2006/main" name="C-Mo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C-Motion.thmx</Template>
  <TotalTime>13381</TotalTime>
  <Words>1164</Words>
  <Application>Microsoft Macintosh PowerPoint</Application>
  <PresentationFormat>On-screen Show (4:3)</PresentationFormat>
  <Paragraphs>421</Paragraphs>
  <Slides>26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C-Motion</vt:lpstr>
      <vt:lpstr>IOR Foot Analysis</vt:lpstr>
      <vt:lpstr>IOR Foot Analysis</vt:lpstr>
      <vt:lpstr>IOR Foot Analysis</vt:lpstr>
      <vt:lpstr>IOR Foot Analysis</vt:lpstr>
      <vt:lpstr>Target Labels</vt:lpstr>
      <vt:lpstr>Target Labels</vt:lpstr>
      <vt:lpstr>Target Labels</vt:lpstr>
      <vt:lpstr>Joint Angles</vt:lpstr>
      <vt:lpstr>Joint Angles</vt:lpstr>
      <vt:lpstr>Joint Angles</vt:lpstr>
      <vt:lpstr>Joint Angles</vt:lpstr>
      <vt:lpstr>Joint Angles</vt:lpstr>
      <vt:lpstr>Joint Angles</vt:lpstr>
      <vt:lpstr>Joint Angles</vt:lpstr>
      <vt:lpstr>Joint Angles</vt:lpstr>
      <vt:lpstr>Joint Angles – Sha_Cal Inv/Eve</vt:lpstr>
      <vt:lpstr>Sagittal Planar Angles</vt:lpstr>
      <vt:lpstr>Sagittal Planar Angles</vt:lpstr>
      <vt:lpstr>Sagittal Planar Angles</vt:lpstr>
      <vt:lpstr>Sagittal Planar Angles</vt:lpstr>
      <vt:lpstr>Sagittal Planar Angles</vt:lpstr>
      <vt:lpstr>Sagittal Planar Angles</vt:lpstr>
      <vt:lpstr>Sagittal Planar Angles</vt:lpstr>
      <vt:lpstr>Transverse Planar Angles</vt:lpstr>
      <vt:lpstr>Transverse Planar Angles</vt:lpstr>
      <vt:lpstr>Transverse Planar Angles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Werner</dc:creator>
  <cp:lastModifiedBy>Katie Werner</cp:lastModifiedBy>
  <cp:revision>75</cp:revision>
  <dcterms:created xsi:type="dcterms:W3CDTF">2015-01-22T18:16:04Z</dcterms:created>
  <dcterms:modified xsi:type="dcterms:W3CDTF">2015-09-02T16:05:18Z</dcterms:modified>
</cp:coreProperties>
</file>